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3"/>
  </p:notesMasterIdLst>
  <p:sldIdLst>
    <p:sldId id="25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EADD6-D58A-FD49-8506-54AB92493B68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D8756-067D-9F47-9D4D-DE58728B031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9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3.</a:t>
            </a:r>
            <a:r>
              <a:rPr lang="en-US" baseline="0" dirty="0" smtClean="0"/>
              <a:t> Field guide to collection of marine disease samples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AF1D8-D1D3-5547-9280-D6CA988171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7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6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19200"/>
            <a:ext cx="8229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24300"/>
            <a:ext cx="8229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0B1E2-D328-4208-9D0C-28D6CDE37E84}" type="slidenum">
              <a:rPr lang="en-US" smtClean="0">
                <a:solidFill>
                  <a:srgbClr val="00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00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5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9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4" descr="C:\Users\Colleen\Pictures\2010-10-11\074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440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8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1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A3E-CFB4-4D92-A1FE-A59DDD056F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603-FDBA-4E75-ADAC-7216382B6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0B1E2-D328-4208-9D0C-28D6CDE37E84}" type="slidenum">
              <a:rPr lang="en-US" smtClean="0">
                <a:solidFill>
                  <a:srgbClr val="00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2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939" y="1437337"/>
            <a:ext cx="3363058" cy="2565579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0" y="1325853"/>
            <a:ext cx="4143957" cy="25655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72604" cy="6554202"/>
            <a:chOff x="0" y="0"/>
            <a:chExt cx="9172604" cy="6554202"/>
          </a:xfrm>
          <a:effectLst/>
        </p:grpSpPr>
        <p:sp>
          <p:nvSpPr>
            <p:cNvPr id="3" name="Rectangle 2"/>
            <p:cNvSpPr/>
            <p:nvPr/>
          </p:nvSpPr>
          <p:spPr>
            <a:xfrm>
              <a:off x="0" y="0"/>
              <a:ext cx="9172604" cy="65542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758" y="0"/>
              <a:ext cx="9100748" cy="6432979"/>
              <a:chOff x="58758" y="0"/>
              <a:chExt cx="9100748" cy="643297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894564" y="1198969"/>
                <a:ext cx="4155222" cy="2565579"/>
                <a:chOff x="4940467" y="1198969"/>
                <a:chExt cx="4155222" cy="2565579"/>
              </a:xfrm>
            </p:grpSpPr>
            <p:pic>
              <p:nvPicPr>
                <p:cNvPr id="42" name="Picture 41"/>
                <p:cNvPicPr/>
                <p:nvPr/>
              </p:nvPicPr>
              <p:blipFill>
                <a:blip r:embed="rId3" cstate="email">
                  <a:alphaModFix amt="26000"/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WatercolorSponge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8514" y="1698485"/>
                  <a:ext cx="3944256" cy="133320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4" name="Rectangle 43"/>
                <p:cNvSpPr/>
                <p:nvPr/>
              </p:nvSpPr>
              <p:spPr>
                <a:xfrm>
                  <a:off x="4940467" y="1198969"/>
                  <a:ext cx="4155222" cy="2565579"/>
                </a:xfrm>
                <a:prstGeom prst="rect">
                  <a:avLst/>
                </a:prstGeom>
                <a:solidFill>
                  <a:schemeClr val="bg1">
                    <a:alpha val="47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560672" y="1097673"/>
                <a:ext cx="3363058" cy="2575529"/>
                <a:chOff x="381120" y="1393297"/>
                <a:chExt cx="3363058" cy="2575529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81120" y="1403247"/>
                  <a:ext cx="3363058" cy="2565579"/>
                </a:xfrm>
                <a:prstGeom prst="rect">
                  <a:avLst/>
                </a:prstGeom>
                <a:solidFill>
                  <a:schemeClr val="bg1">
                    <a:alpha val="77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5">
                  <a:alphaModFix amt="29000"/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artisticLightScreen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2930" y="1393297"/>
                  <a:ext cx="3035301" cy="2499065"/>
                </a:xfrm>
                <a:prstGeom prst="rect">
                  <a:avLst/>
                </a:prstGeom>
                <a:effectLst/>
              </p:spPr>
            </p:pic>
          </p:grpSp>
          <p:grpSp>
            <p:nvGrpSpPr>
              <p:cNvPr id="4" name="Group 3"/>
              <p:cNvGrpSpPr/>
              <p:nvPr/>
            </p:nvGrpSpPr>
            <p:grpSpPr>
              <a:xfrm>
                <a:off x="58758" y="0"/>
                <a:ext cx="9100748" cy="6432979"/>
                <a:chOff x="58758" y="0"/>
                <a:chExt cx="9100748" cy="6432979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66887" y="5971314"/>
                  <a:ext cx="90288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*organs vary in form and structure in invertebrates and in some cases whole animals or simple cross sections may be sufficient, particularly in clonal animals or small specimens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045857" y="3394128"/>
                  <a:ext cx="85169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latin typeface="Arial"/>
                      <a:cs typeface="Arial"/>
                    </a:rPr>
                    <a:t>Metadata</a:t>
                  </a:r>
                  <a:endParaRPr lang="en-US" sz="1200" b="1" dirty="0">
                    <a:latin typeface="Arial"/>
                    <a:cs typeface="Arial"/>
                  </a:endParaRP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896730" y="1512304"/>
                  <a:ext cx="7708469" cy="1813299"/>
                  <a:chOff x="896730" y="1451108"/>
                  <a:chExt cx="7708469" cy="1813299"/>
                </a:xfrm>
              </p:grpSpPr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896730" y="1451108"/>
                    <a:ext cx="7695461" cy="1813299"/>
                    <a:chOff x="73394" y="1968689"/>
                    <a:chExt cx="7320160" cy="1813299"/>
                  </a:xfrm>
                </p:grpSpPr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73395" y="1968689"/>
                      <a:ext cx="7320159" cy="1472935"/>
                      <a:chOff x="-135649" y="3207709"/>
                      <a:chExt cx="9552607" cy="1472935"/>
                    </a:xfrm>
                  </p:grpSpPr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-135649" y="3207709"/>
                        <a:ext cx="940429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200" b="1" dirty="0" smtClean="0">
                            <a:latin typeface="Arial"/>
                            <a:cs typeface="Arial"/>
                          </a:rPr>
                          <a:t>Sample Preservation Methods</a:t>
                        </a:r>
                        <a:endParaRPr lang="en-US" sz="1200" b="1" dirty="0">
                          <a:latin typeface="Arial"/>
                          <a:cs typeface="Arial"/>
                        </a:endParaRPr>
                      </a:p>
                    </p:txBody>
                  </p:sp>
                  <p:grpSp>
                    <p:nvGrpSpPr>
                      <p:cNvPr id="25" name="Group 24"/>
                      <p:cNvGrpSpPr/>
                      <p:nvPr/>
                    </p:nvGrpSpPr>
                    <p:grpSpPr>
                      <a:xfrm>
                        <a:off x="-44683" y="3577041"/>
                        <a:ext cx="9461641" cy="1103603"/>
                        <a:chOff x="60819" y="3100327"/>
                        <a:chExt cx="9461641" cy="1103603"/>
                      </a:xfrm>
                    </p:grpSpPr>
                    <p:sp>
                      <p:nvSpPr>
                        <p:cNvPr id="26" name="TextBox 25"/>
                        <p:cNvSpPr txBox="1"/>
                        <p:nvPr/>
                      </p:nvSpPr>
                      <p:spPr>
                        <a:xfrm>
                          <a:off x="118495" y="3100327"/>
                          <a:ext cx="8727482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Histology: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		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	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modified Davidson’s or 10% buffered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f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ormalin</a:t>
                          </a:r>
                          <a:endParaRPr lang="en-US" sz="12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7" name="TextBox 26"/>
                        <p:cNvSpPr txBox="1"/>
                        <p:nvPr/>
                      </p:nvSpPr>
                      <p:spPr>
                        <a:xfrm>
                          <a:off x="60819" y="3659113"/>
                          <a:ext cx="872748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Genomics (DNA): 		freezing (-20 °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C 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, -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80 °C, 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or flash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f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rozen) or ethanol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p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reservation</a:t>
                          </a:r>
                          <a:endParaRPr lang="en-US" sz="12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8" name="TextBox 27"/>
                        <p:cNvSpPr txBox="1"/>
                        <p:nvPr/>
                      </p:nvSpPr>
                      <p:spPr>
                        <a:xfrm>
                          <a:off x="61307" y="3926931"/>
                          <a:ext cx="9461153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Transcriptomics (RNA): 		RNA stabilization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s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olution or flash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f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reezing </a:t>
                          </a:r>
                          <a:endParaRPr lang="en-US" sz="12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9" name="TextBox 28"/>
                        <p:cNvSpPr txBox="1"/>
                        <p:nvPr/>
                      </p:nvSpPr>
                      <p:spPr>
                        <a:xfrm>
                          <a:off x="100527" y="3361229"/>
                          <a:ext cx="9273624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Electron Microscopy: 		2.5% </a:t>
                          </a:r>
                          <a:r>
                            <a:rPr lang="en-US" sz="1200" dirty="0">
                              <a:latin typeface="Arial"/>
                              <a:cs typeface="Arial"/>
                            </a:rPr>
                            <a:t>glutaraldehyde buffered in </a:t>
                          </a:r>
                          <a:r>
                            <a:rPr lang="en-US" sz="1200" dirty="0" smtClean="0">
                              <a:latin typeface="Arial"/>
                              <a:cs typeface="Arial"/>
                            </a:rPr>
                            <a:t>0.1 M sodium cacodylate</a:t>
                          </a:r>
                          <a:endParaRPr lang="en-US" sz="1200" dirty="0">
                            <a:latin typeface="Arial"/>
                            <a:cs typeface="Arial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73394" y="2307679"/>
                      <a:ext cx="7206511" cy="1474309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983413" y="2907683"/>
                    <a:ext cx="762178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Arial"/>
                        <a:cs typeface="Arial"/>
                      </a:rPr>
                      <a:t>Culture	 		appropriate media or flash freezing for some viral isolation </a:t>
                    </a:r>
                    <a:endParaRPr lang="en-US" sz="120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/>
                </p:cNvGrpSpPr>
                <p:nvPr/>
              </p:nvGrpSpPr>
              <p:grpSpPr>
                <a:xfrm>
                  <a:off x="58758" y="0"/>
                  <a:ext cx="4389120" cy="1390047"/>
                  <a:chOff x="73394" y="878624"/>
                  <a:chExt cx="4262640" cy="1224546"/>
                </a:xfrm>
              </p:grpSpPr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88900" y="878624"/>
                    <a:ext cx="4247134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dirty="0" smtClean="0">
                        <a:latin typeface="Arial"/>
                        <a:cs typeface="Arial"/>
                      </a:rPr>
                      <a:t>Invertebrate</a:t>
                    </a:r>
                    <a:endParaRPr lang="en-US" sz="1200" b="1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73394" y="1209032"/>
                    <a:ext cx="4262640" cy="89413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Arial"/>
                        <a:cs typeface="Arial"/>
                      </a:rPr>
                      <a:t>Common organs for sample collection*</a:t>
                    </a:r>
                  </a:p>
                  <a:p>
                    <a:r>
                      <a:rPr lang="en-US" sz="1000" dirty="0" smtClean="0">
                        <a:latin typeface="Arial"/>
                        <a:cs typeface="Arial"/>
                      </a:rPr>
                      <a:t>Gills, heart, muscle and/or foot, gastro-intestinal system (may be simple digestive gland or cecae depending on organism), reproductive organs or tissues, epidermis, esophagus, mantle, antennal gland,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hematopoietic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 tissue, brain; as present (see 2,3,4,6, 7)</a:t>
                    </a:r>
                    <a:endParaRPr lang="en-US" sz="1000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60278" y="3678020"/>
                  <a:ext cx="9099228" cy="2585323"/>
                  <a:chOff x="60278" y="3924776"/>
                  <a:chExt cx="9099228" cy="2585323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88900" y="3924776"/>
                    <a:ext cx="9070606" cy="258532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u="sng" dirty="0" smtClean="0">
                        <a:latin typeface="Arial"/>
                        <a:cs typeface="Arial"/>
                      </a:rPr>
                      <a:t>Environment: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 date, location 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(latitude/ longitude or GPS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coordinates)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, time of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collections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, habitat/ substrate type, weather conditions, tidal conditions, recent storm events, tidal zone, air temperature, water temperature, salinity, dissolved oxygen levels,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visibility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, phytoplankton blooms, water clarity, presence of contaminants, recent human activity (i.e. fishing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), etc.</a:t>
                    </a:r>
                    <a:endParaRPr lang="en-US" sz="1200" dirty="0">
                      <a:latin typeface="Arial"/>
                      <a:cs typeface="Arial"/>
                    </a:endParaRPr>
                  </a:p>
                  <a:p>
                    <a:endParaRPr lang="en-US" sz="1200" u="sng" dirty="0" smtClean="0">
                      <a:latin typeface="Arial"/>
                      <a:cs typeface="Arial"/>
                    </a:endParaRPr>
                  </a:p>
                  <a:p>
                    <a:r>
                      <a:rPr lang="en-US" sz="1200" u="sng" dirty="0" smtClean="0">
                        <a:latin typeface="Arial"/>
                        <a:cs typeface="Arial"/>
                      </a:rPr>
                      <a:t>Population: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  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species (impacted and also unaffected), associated community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members, number 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of animals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involved, wild and or aquaculture species</a:t>
                    </a:r>
                    <a:endParaRPr lang="en-US" sz="1200" dirty="0">
                      <a:latin typeface="Arial"/>
                      <a:cs typeface="Arial"/>
                    </a:endParaRPr>
                  </a:p>
                  <a:p>
                    <a:endParaRPr lang="en-US" sz="1200" u="sng" dirty="0" smtClean="0">
                      <a:latin typeface="Arial"/>
                      <a:cs typeface="Arial"/>
                    </a:endParaRPr>
                  </a:p>
                  <a:p>
                    <a:r>
                      <a:rPr lang="en-US" sz="1200" u="sng" dirty="0" smtClean="0">
                        <a:latin typeface="Arial"/>
                        <a:cs typeface="Arial"/>
                      </a:rPr>
                      <a:t>Organism: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  size, age, reproductive condition, abnormal 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behavior (lethargy, erratic swimming/ movement, respiratory distress), gross signs (discoloration, lesions, hemorrhaging, excessive mucus production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), if outward disease signs present: severity &amp; prevalence</a:t>
                    </a:r>
                    <a:endParaRPr lang="en-US" sz="1200" dirty="0">
                      <a:latin typeface="Arial"/>
                      <a:cs typeface="Arial"/>
                    </a:endParaRPr>
                  </a:p>
                  <a:p>
                    <a:endParaRPr lang="en-US" sz="1200" u="sng" dirty="0" smtClean="0">
                      <a:latin typeface="Arial"/>
                      <a:cs typeface="Arial"/>
                    </a:endParaRPr>
                  </a:p>
                  <a:p>
                    <a:r>
                      <a:rPr lang="en-US" sz="1200" u="sng" dirty="0" smtClean="0">
                        <a:latin typeface="Arial"/>
                        <a:cs typeface="Arial"/>
                      </a:rPr>
                      <a:t>Other </a:t>
                    </a:r>
                    <a:r>
                      <a:rPr lang="en-US" sz="1200" u="sng" dirty="0">
                        <a:latin typeface="Arial"/>
                        <a:cs typeface="Arial"/>
                      </a:rPr>
                      <a:t>important data: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 Names, agencies and contact information for sample collectors and investigators, detailed sample information on collection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containers including fixative, 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possibly chain of custody forms to accompany </a:t>
                    </a:r>
                    <a:r>
                      <a:rPr lang="en-US" sz="1200" dirty="0" smtClean="0">
                        <a:latin typeface="Arial"/>
                        <a:cs typeface="Arial"/>
                      </a:rPr>
                      <a:t>samples, photo documentation</a:t>
                    </a:r>
                    <a:endParaRPr lang="en-US" sz="1200" dirty="0">
                      <a:latin typeface="Arial"/>
                      <a:cs typeface="Arial"/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60278" y="3950393"/>
                    <a:ext cx="9062941" cy="220821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4759528" y="34052"/>
                  <a:ext cx="4389120" cy="1351346"/>
                  <a:chOff x="73394" y="875830"/>
                  <a:chExt cx="4281856" cy="1016935"/>
                </a:xfrm>
              </p:grpSpPr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26629" y="875830"/>
                    <a:ext cx="422862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Arial"/>
                        <a:cs typeface="Arial"/>
                      </a:rPr>
                      <a:t>V</a:t>
                    </a:r>
                    <a:r>
                      <a:rPr lang="en-US" sz="1200" b="1" dirty="0" smtClean="0">
                        <a:latin typeface="Arial"/>
                        <a:cs typeface="Arial"/>
                      </a:rPr>
                      <a:t>ertebrate</a:t>
                    </a:r>
                    <a:endParaRPr lang="en-US" sz="1200" b="1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73394" y="1128443"/>
                    <a:ext cx="4262640" cy="76432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Arial"/>
                        <a:cs typeface="Arial"/>
                      </a:rPr>
                      <a:t>Common organs for sample collection</a:t>
                    </a:r>
                  </a:p>
                  <a:p>
                    <a:r>
                      <a:rPr lang="en-US" sz="1000" dirty="0">
                        <a:latin typeface="Arial"/>
                        <a:cs typeface="Arial"/>
                      </a:rPr>
                      <a:t>Hematopoietic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tissue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spleen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thymus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heart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thyroid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gills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k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idney, gastrointestinal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s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ystem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GI contents, reproductive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o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rgans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b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rain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and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specialized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s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ensory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and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endocrine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o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rgans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eye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, p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seudobranch, urine, bile, adrenal glands, liver, gallbladder, choroid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r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ete, musculoskeletal </a:t>
                    </a:r>
                    <a:r>
                      <a:rPr lang="en-US" sz="1000" dirty="0">
                        <a:latin typeface="Arial"/>
                        <a:cs typeface="Arial"/>
                      </a:rPr>
                      <a:t>s</a:t>
                    </a:r>
                    <a:r>
                      <a:rPr lang="en-US" sz="1000" dirty="0" smtClean="0">
                        <a:latin typeface="Arial"/>
                        <a:cs typeface="Arial"/>
                      </a:rPr>
                      <a:t>ystem, and skin; as present (see 1, 2, 5)</a:t>
                    </a:r>
                    <a:endParaRPr lang="en-US" sz="1000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703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 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 heading.thmx</Template>
  <TotalTime>4143</TotalTime>
  <Words>360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PR heading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Burge</dc:creator>
  <cp:lastModifiedBy>Marielle BOUILDE, Ifremer Nantes PDG-DISCOMRI-BL</cp:lastModifiedBy>
  <cp:revision>23</cp:revision>
  <dcterms:created xsi:type="dcterms:W3CDTF">2015-08-11T21:04:01Z</dcterms:created>
  <dcterms:modified xsi:type="dcterms:W3CDTF">2016-02-22T13:34:16Z</dcterms:modified>
</cp:coreProperties>
</file>