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>
        <p:scale>
          <a:sx n="50" d="100"/>
          <a:sy n="50" d="100"/>
        </p:scale>
        <p:origin x="-1090" y="-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9DF4-5D4D-428A-B4B6-B11AF0401488}" type="datetimeFigureOut">
              <a:rPr lang="en-IN" smtClean="0"/>
              <a:t>11-02-2017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E3DA-F052-4FD5-BFD7-E610B06DC4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9DF4-5D4D-428A-B4B6-B11AF0401488}" type="datetimeFigureOut">
              <a:rPr lang="en-IN" smtClean="0"/>
              <a:t>11-02-2017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E3DA-F052-4FD5-BFD7-E610B06DC4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9DF4-5D4D-428A-B4B6-B11AF0401488}" type="datetimeFigureOut">
              <a:rPr lang="en-IN" smtClean="0"/>
              <a:t>11-02-2017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E3DA-F052-4FD5-BFD7-E610B06DC4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9DF4-5D4D-428A-B4B6-B11AF0401488}" type="datetimeFigureOut">
              <a:rPr lang="en-IN" smtClean="0"/>
              <a:t>11-02-2017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E3DA-F052-4FD5-BFD7-E610B06DC4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9DF4-5D4D-428A-B4B6-B11AF0401488}" type="datetimeFigureOut">
              <a:rPr lang="en-IN" smtClean="0"/>
              <a:t>11-02-2017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E3DA-F052-4FD5-BFD7-E610B06DC4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9DF4-5D4D-428A-B4B6-B11AF0401488}" type="datetimeFigureOut">
              <a:rPr lang="en-IN" smtClean="0"/>
              <a:t>11-02-2017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E3DA-F052-4FD5-BFD7-E610B06DC4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9DF4-5D4D-428A-B4B6-B11AF0401488}" type="datetimeFigureOut">
              <a:rPr lang="en-IN" smtClean="0"/>
              <a:t>11-02-2017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E3DA-F052-4FD5-BFD7-E610B06DC4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9DF4-5D4D-428A-B4B6-B11AF0401488}" type="datetimeFigureOut">
              <a:rPr lang="en-IN" smtClean="0"/>
              <a:t>11-02-2017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E3DA-F052-4FD5-BFD7-E610B06DC4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9DF4-5D4D-428A-B4B6-B11AF0401488}" type="datetimeFigureOut">
              <a:rPr lang="en-IN" smtClean="0"/>
              <a:t>11-02-2017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E3DA-F052-4FD5-BFD7-E610B06DC4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9DF4-5D4D-428A-B4B6-B11AF0401488}" type="datetimeFigureOut">
              <a:rPr lang="en-IN" smtClean="0"/>
              <a:t>11-02-2017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E3DA-F052-4FD5-BFD7-E610B06DC4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9DF4-5D4D-428A-B4B6-B11AF0401488}" type="datetimeFigureOut">
              <a:rPr lang="en-IN" smtClean="0"/>
              <a:t>11-02-2017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9E3DA-F052-4FD5-BFD7-E610B06DC4CC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29DF4-5D4D-428A-B4B6-B11AF0401488}" type="datetimeFigureOut">
              <a:rPr lang="en-IN" smtClean="0"/>
              <a:t>11-02-2017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9E3DA-F052-4FD5-BFD7-E610B06DC4CC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47500" lnSpcReduction="20000"/>
          </a:bodyPr>
          <a:lstStyle/>
          <a:p>
            <a:r>
              <a:rPr lang="en-US" b="1" dirty="0"/>
              <a:t>Supplementary Figure 1: Schematic representation of plasmid and strain construction. </a:t>
            </a:r>
            <a:r>
              <a:rPr lang="en-US" dirty="0"/>
              <a:t>(a) Construction of the expression vectors for </a:t>
            </a:r>
            <a:r>
              <a:rPr lang="en-US" dirty="0" err="1"/>
              <a:t>RedStar2</a:t>
            </a:r>
            <a:r>
              <a:rPr lang="en-US" dirty="0"/>
              <a:t>, </a:t>
            </a:r>
            <a:r>
              <a:rPr lang="en-US" dirty="0" err="1"/>
              <a:t>xylanase</a:t>
            </a:r>
            <a:r>
              <a:rPr lang="en-US" dirty="0"/>
              <a:t>, and glucoamylase expression. </a:t>
            </a:r>
            <a:r>
              <a:rPr lang="en-US" dirty="0" err="1"/>
              <a:t>JMP62</a:t>
            </a:r>
            <a:r>
              <a:rPr lang="en-US" dirty="0"/>
              <a:t>-type vectors, carrying the </a:t>
            </a:r>
            <a:r>
              <a:rPr lang="en-US" dirty="0" err="1"/>
              <a:t>p</a:t>
            </a:r>
            <a:r>
              <a:rPr lang="en-US" i="1" dirty="0" err="1"/>
              <a:t>TEF</a:t>
            </a:r>
            <a:r>
              <a:rPr lang="en-US" dirty="0"/>
              <a:t> promoter and either the </a:t>
            </a:r>
            <a:r>
              <a:rPr lang="en-US" i="1" dirty="0" err="1"/>
              <a:t>URA3ex</a:t>
            </a:r>
            <a:r>
              <a:rPr lang="en-US" dirty="0"/>
              <a:t> (</a:t>
            </a:r>
            <a:r>
              <a:rPr lang="en-US" dirty="0" err="1"/>
              <a:t>JMP1047</a:t>
            </a:r>
            <a:r>
              <a:rPr lang="en-US" dirty="0"/>
              <a:t>) or the </a:t>
            </a:r>
            <a:r>
              <a:rPr lang="en-US" i="1" dirty="0" err="1"/>
              <a:t>LEU2ex</a:t>
            </a:r>
            <a:r>
              <a:rPr lang="en-US" dirty="0"/>
              <a:t> (</a:t>
            </a:r>
            <a:r>
              <a:rPr lang="en-US" dirty="0" err="1"/>
              <a:t>JMP2563</a:t>
            </a:r>
            <a:r>
              <a:rPr lang="en-US" dirty="0"/>
              <a:t>) markers, were digested by </a:t>
            </a:r>
            <a:r>
              <a:rPr lang="en-US" i="1" dirty="0" err="1"/>
              <a:t>BamH</a:t>
            </a:r>
            <a:r>
              <a:rPr lang="en-US" dirty="0" err="1"/>
              <a:t>I-</a:t>
            </a:r>
            <a:r>
              <a:rPr lang="en-US" i="1" dirty="0" err="1"/>
              <a:t>Avr</a:t>
            </a:r>
            <a:r>
              <a:rPr lang="en-US" dirty="0" err="1"/>
              <a:t>II</a:t>
            </a:r>
            <a:r>
              <a:rPr lang="en-US" dirty="0"/>
              <a:t> to insert the </a:t>
            </a:r>
            <a:r>
              <a:rPr lang="en-US" dirty="0" err="1"/>
              <a:t>RedStar2</a:t>
            </a:r>
            <a:r>
              <a:rPr lang="en-US" dirty="0"/>
              <a:t> gene, the </a:t>
            </a:r>
            <a:r>
              <a:rPr lang="en-US" i="1" dirty="0"/>
              <a:t>A. niger</a:t>
            </a:r>
            <a:r>
              <a:rPr lang="en-US" dirty="0"/>
              <a:t> codon-optimized </a:t>
            </a:r>
            <a:r>
              <a:rPr lang="en-US" dirty="0" err="1"/>
              <a:t>xylanase</a:t>
            </a:r>
            <a:r>
              <a:rPr lang="en-US" dirty="0"/>
              <a:t> gene (</a:t>
            </a:r>
            <a:r>
              <a:rPr lang="en-US" i="1" dirty="0" err="1"/>
              <a:t>XlnC</a:t>
            </a:r>
            <a:r>
              <a:rPr lang="en-US" dirty="0"/>
              <a:t>, </a:t>
            </a:r>
            <a:r>
              <a:rPr lang="en-US" dirty="0" err="1"/>
              <a:t>FGSC</a:t>
            </a:r>
            <a:r>
              <a:rPr lang="en-US" dirty="0"/>
              <a:t> </a:t>
            </a:r>
            <a:r>
              <a:rPr lang="en-US" dirty="0" err="1"/>
              <a:t>A1513</a:t>
            </a:r>
            <a:r>
              <a:rPr lang="en-US" dirty="0"/>
              <a:t>) or the glucoamylase gene (</a:t>
            </a:r>
            <a:r>
              <a:rPr lang="en-US" i="1" dirty="0"/>
              <a:t>GA</a:t>
            </a:r>
            <a:r>
              <a:rPr lang="en-US" dirty="0"/>
              <a:t>; CBS 513.88), giving rise to plasmids </a:t>
            </a:r>
            <a:r>
              <a:rPr lang="en-US" dirty="0" err="1"/>
              <a:t>JMP1394</a:t>
            </a:r>
            <a:r>
              <a:rPr lang="en-US" dirty="0"/>
              <a:t> (</a:t>
            </a:r>
            <a:r>
              <a:rPr lang="en-US" dirty="0" err="1"/>
              <a:t>JMP62</a:t>
            </a:r>
            <a:r>
              <a:rPr lang="en-US" dirty="0"/>
              <a:t> </a:t>
            </a:r>
            <a:r>
              <a:rPr lang="en-US" i="1" dirty="0" err="1"/>
              <a:t>LEU2</a:t>
            </a:r>
            <a:r>
              <a:rPr lang="en-US" dirty="0" err="1"/>
              <a:t>ex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i="1" dirty="0" err="1"/>
              <a:t>TEF-RedStar2</a:t>
            </a:r>
            <a:r>
              <a:rPr lang="en-US" dirty="0"/>
              <a:t>), </a:t>
            </a:r>
            <a:r>
              <a:rPr lang="en-US" dirty="0" err="1"/>
              <a:t>JMP2603</a:t>
            </a:r>
            <a:r>
              <a:rPr lang="en-US" dirty="0"/>
              <a:t> (</a:t>
            </a:r>
            <a:r>
              <a:rPr lang="en-US" dirty="0" err="1"/>
              <a:t>JMP62</a:t>
            </a:r>
            <a:r>
              <a:rPr lang="en-US" dirty="0"/>
              <a:t> </a:t>
            </a:r>
            <a:r>
              <a:rPr lang="en-US" i="1" dirty="0" err="1"/>
              <a:t>URA3</a:t>
            </a:r>
            <a:r>
              <a:rPr lang="en-US" dirty="0" err="1"/>
              <a:t>ex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i="1" dirty="0" err="1"/>
              <a:t>TEF-XlnC</a:t>
            </a:r>
            <a:r>
              <a:rPr lang="en-US" dirty="0"/>
              <a:t>), and </a:t>
            </a:r>
            <a:r>
              <a:rPr lang="en-US" dirty="0" err="1"/>
              <a:t>JMP2928</a:t>
            </a:r>
            <a:r>
              <a:rPr lang="en-US" dirty="0"/>
              <a:t> (</a:t>
            </a:r>
            <a:r>
              <a:rPr lang="en-US" dirty="0" err="1"/>
              <a:t>JMP62</a:t>
            </a:r>
            <a:r>
              <a:rPr lang="en-US" dirty="0"/>
              <a:t> </a:t>
            </a:r>
            <a:r>
              <a:rPr lang="en-US" i="1" dirty="0" err="1"/>
              <a:t>URA3</a:t>
            </a:r>
            <a:r>
              <a:rPr lang="en-US" dirty="0" err="1"/>
              <a:t>ex</a:t>
            </a:r>
            <a:r>
              <a:rPr lang="en-US" dirty="0"/>
              <a:t> </a:t>
            </a:r>
            <a:r>
              <a:rPr lang="en-US" dirty="0" err="1"/>
              <a:t>p</a:t>
            </a:r>
            <a:r>
              <a:rPr lang="en-US" i="1" dirty="0" err="1"/>
              <a:t>TEF</a:t>
            </a:r>
            <a:r>
              <a:rPr lang="en-US" i="1" dirty="0"/>
              <a:t>-GA</a:t>
            </a:r>
            <a:r>
              <a:rPr lang="en-US" dirty="0"/>
              <a:t>), respectively. </a:t>
            </a:r>
            <a:endParaRPr lang="en-IN" dirty="0"/>
          </a:p>
          <a:p>
            <a:r>
              <a:rPr lang="en-US" dirty="0"/>
              <a:t>(b) Construction of the expression vectors containing the new hybrid promoters. The </a:t>
            </a:r>
            <a:r>
              <a:rPr lang="en-US" dirty="0" err="1"/>
              <a:t>p</a:t>
            </a:r>
            <a:r>
              <a:rPr lang="en-US" i="1" dirty="0" err="1"/>
              <a:t>TEF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dirty="0" err="1"/>
              <a:t>hp4d</a:t>
            </a:r>
            <a:r>
              <a:rPr lang="en-US" dirty="0"/>
              <a:t> plasmids (</a:t>
            </a:r>
            <a:r>
              <a:rPr lang="en-US" dirty="0" err="1"/>
              <a:t>p1394</a:t>
            </a:r>
            <a:r>
              <a:rPr lang="en-US" dirty="0"/>
              <a:t> and </a:t>
            </a:r>
            <a:r>
              <a:rPr lang="en-US" dirty="0" err="1"/>
              <a:t>p2471</a:t>
            </a:r>
            <a:r>
              <a:rPr lang="en-US" dirty="0"/>
              <a:t>, respectively) were digested by </a:t>
            </a:r>
            <a:r>
              <a:rPr lang="en-US" i="1" dirty="0" err="1"/>
              <a:t>Cla</a:t>
            </a:r>
            <a:r>
              <a:rPr lang="en-US" dirty="0" err="1"/>
              <a:t>I</a:t>
            </a:r>
            <a:r>
              <a:rPr lang="en-US" dirty="0"/>
              <a:t>. Two, three, or four </a:t>
            </a:r>
            <a:r>
              <a:rPr lang="en-US" dirty="0" err="1"/>
              <a:t>UAS1</a:t>
            </a:r>
            <a:r>
              <a:rPr lang="en-US" dirty="0"/>
              <a:t> tandem elements were amplified by PCR using the primer pair </a:t>
            </a:r>
            <a:r>
              <a:rPr lang="en-US" dirty="0" err="1"/>
              <a:t>HYB-</a:t>
            </a:r>
            <a:r>
              <a:rPr lang="en-US" i="1" dirty="0" err="1"/>
              <a:t>ClaI</a:t>
            </a:r>
            <a:r>
              <a:rPr lang="en-US" dirty="0" err="1"/>
              <a:t>3'Hp4d5</a:t>
            </a:r>
            <a:r>
              <a:rPr lang="en-US" dirty="0"/>
              <a:t>'/</a:t>
            </a:r>
            <a:r>
              <a:rPr lang="en-US" dirty="0" err="1"/>
              <a:t>HYB-</a:t>
            </a:r>
            <a:r>
              <a:rPr lang="en-US" i="1" dirty="0" err="1"/>
              <a:t>BstbI</a:t>
            </a:r>
            <a:r>
              <a:rPr lang="en-US" dirty="0" err="1"/>
              <a:t>5'Hp4d3</a:t>
            </a:r>
            <a:r>
              <a:rPr lang="en-US" dirty="0"/>
              <a:t>' (Table 1). The corresponding fragments were ligated into </a:t>
            </a:r>
            <a:r>
              <a:rPr lang="en-US" dirty="0" err="1"/>
              <a:t>pCR4Blunt</a:t>
            </a:r>
            <a:r>
              <a:rPr lang="en-US" dirty="0"/>
              <a:t>-TOPO</a:t>
            </a:r>
            <a:r>
              <a:rPr lang="en-US" baseline="30000" dirty="0"/>
              <a:t>®</a:t>
            </a:r>
            <a:r>
              <a:rPr lang="en-US" dirty="0"/>
              <a:t>, creating the </a:t>
            </a:r>
            <a:r>
              <a:rPr lang="en-US" dirty="0" err="1"/>
              <a:t>JMP2416</a:t>
            </a:r>
            <a:r>
              <a:rPr lang="en-US" dirty="0"/>
              <a:t> (</a:t>
            </a:r>
            <a:r>
              <a:rPr lang="en-US" dirty="0" err="1"/>
              <a:t>2UAS1</a:t>
            </a:r>
            <a:r>
              <a:rPr lang="en-US" dirty="0"/>
              <a:t>), </a:t>
            </a:r>
            <a:r>
              <a:rPr lang="en-US" dirty="0" err="1"/>
              <a:t>JMP2418</a:t>
            </a:r>
            <a:r>
              <a:rPr lang="en-US" dirty="0"/>
              <a:t> (</a:t>
            </a:r>
            <a:r>
              <a:rPr lang="en-US" dirty="0" err="1"/>
              <a:t>3UAS1</a:t>
            </a:r>
            <a:r>
              <a:rPr lang="en-US" dirty="0"/>
              <a:t>), and </a:t>
            </a:r>
            <a:r>
              <a:rPr lang="en-US" dirty="0" err="1"/>
              <a:t>JMP2027</a:t>
            </a:r>
            <a:r>
              <a:rPr lang="en-US" dirty="0"/>
              <a:t> (</a:t>
            </a:r>
            <a:r>
              <a:rPr lang="en-US" dirty="0" err="1"/>
              <a:t>4UAS1</a:t>
            </a:r>
            <a:r>
              <a:rPr lang="en-US" dirty="0"/>
              <a:t>) plasmids (Supplementary Table 1). After </a:t>
            </a:r>
            <a:r>
              <a:rPr lang="en-US" i="1" dirty="0" err="1"/>
              <a:t>Cla</a:t>
            </a:r>
            <a:r>
              <a:rPr lang="en-US" dirty="0" err="1"/>
              <a:t>I-</a:t>
            </a:r>
            <a:r>
              <a:rPr lang="en-US" i="1" dirty="0" err="1"/>
              <a:t>BstB</a:t>
            </a:r>
            <a:r>
              <a:rPr lang="en-US" dirty="0" err="1"/>
              <a:t>I</a:t>
            </a:r>
            <a:r>
              <a:rPr lang="en-US" dirty="0"/>
              <a:t> digestion, the corresponding promoter fragments were introduced at the </a:t>
            </a:r>
            <a:r>
              <a:rPr lang="en-US" i="1" dirty="0" err="1"/>
              <a:t>Cla</a:t>
            </a:r>
            <a:r>
              <a:rPr lang="en-US" dirty="0" err="1"/>
              <a:t>I</a:t>
            </a:r>
            <a:r>
              <a:rPr lang="en-US" dirty="0"/>
              <a:t> sites of plasmids </a:t>
            </a:r>
            <a:r>
              <a:rPr lang="en-US" dirty="0" err="1"/>
              <a:t>JMP1394</a:t>
            </a:r>
            <a:r>
              <a:rPr lang="en-US" dirty="0"/>
              <a:t> (</a:t>
            </a:r>
            <a:r>
              <a:rPr lang="en-US" dirty="0" err="1"/>
              <a:t>p</a:t>
            </a:r>
            <a:r>
              <a:rPr lang="en-US" i="1" dirty="0" err="1"/>
              <a:t>TEF</a:t>
            </a:r>
            <a:r>
              <a:rPr lang="en-US" dirty="0" err="1"/>
              <a:t>-</a:t>
            </a:r>
            <a:r>
              <a:rPr lang="en-US" i="1" dirty="0" err="1"/>
              <a:t>RedStar2</a:t>
            </a:r>
            <a:r>
              <a:rPr lang="en-US" dirty="0"/>
              <a:t>) and </a:t>
            </a:r>
            <a:r>
              <a:rPr lang="en-US" dirty="0" err="1"/>
              <a:t>JMP2471</a:t>
            </a:r>
            <a:r>
              <a:rPr lang="en-US" dirty="0"/>
              <a:t> (</a:t>
            </a:r>
            <a:r>
              <a:rPr lang="en-US" dirty="0" err="1"/>
              <a:t>hp4d-</a:t>
            </a:r>
            <a:r>
              <a:rPr lang="en-US" i="1" dirty="0" err="1"/>
              <a:t>RedStar2</a:t>
            </a:r>
            <a:r>
              <a:rPr lang="en-US" dirty="0"/>
              <a:t>), giving rise to plasmids </a:t>
            </a:r>
            <a:r>
              <a:rPr lang="en-US" dirty="0" err="1"/>
              <a:t>JMP2482</a:t>
            </a:r>
            <a:r>
              <a:rPr lang="en-US" dirty="0"/>
              <a:t> (</a:t>
            </a:r>
            <a:r>
              <a:rPr lang="en-US" dirty="0" err="1"/>
              <a:t>2UAS1-p</a:t>
            </a:r>
            <a:r>
              <a:rPr lang="en-US" i="1" dirty="0" err="1"/>
              <a:t>TEF</a:t>
            </a:r>
            <a:r>
              <a:rPr lang="en-US" dirty="0" err="1"/>
              <a:t>-</a:t>
            </a:r>
            <a:r>
              <a:rPr lang="en-US" i="1" dirty="0" err="1"/>
              <a:t>RedStar2</a:t>
            </a:r>
            <a:r>
              <a:rPr lang="en-US" dirty="0"/>
              <a:t>), </a:t>
            </a:r>
            <a:r>
              <a:rPr lang="en-US" dirty="0" err="1"/>
              <a:t>JMP2484</a:t>
            </a:r>
            <a:r>
              <a:rPr lang="en-US" dirty="0"/>
              <a:t> (</a:t>
            </a:r>
            <a:r>
              <a:rPr lang="en-US" dirty="0" err="1"/>
              <a:t>3UAS1-p</a:t>
            </a:r>
            <a:r>
              <a:rPr lang="en-US" i="1" dirty="0" err="1"/>
              <a:t>TEF</a:t>
            </a:r>
            <a:r>
              <a:rPr lang="en-US" dirty="0" err="1"/>
              <a:t>-</a:t>
            </a:r>
            <a:r>
              <a:rPr lang="en-US" i="1" dirty="0" err="1"/>
              <a:t>RedStar2</a:t>
            </a:r>
            <a:r>
              <a:rPr lang="en-US" dirty="0"/>
              <a:t>), </a:t>
            </a:r>
            <a:r>
              <a:rPr lang="en-US" dirty="0" err="1"/>
              <a:t>JMP2397</a:t>
            </a:r>
            <a:r>
              <a:rPr lang="en-US" dirty="0"/>
              <a:t> (</a:t>
            </a:r>
            <a:r>
              <a:rPr lang="en-US" dirty="0" err="1"/>
              <a:t>4UAS1-p</a:t>
            </a:r>
            <a:r>
              <a:rPr lang="en-US" i="1" dirty="0" err="1"/>
              <a:t>TEF</a:t>
            </a:r>
            <a:r>
              <a:rPr lang="en-US" dirty="0" err="1"/>
              <a:t>-</a:t>
            </a:r>
            <a:r>
              <a:rPr lang="en-US" i="1" dirty="0" err="1"/>
              <a:t>RedStar2</a:t>
            </a:r>
            <a:r>
              <a:rPr lang="en-US" dirty="0"/>
              <a:t>), and </a:t>
            </a:r>
            <a:r>
              <a:rPr lang="en-US" dirty="0" err="1"/>
              <a:t>JMP2473</a:t>
            </a:r>
            <a:r>
              <a:rPr lang="en-US" dirty="0"/>
              <a:t> (</a:t>
            </a:r>
            <a:r>
              <a:rPr lang="en-US" dirty="0" err="1"/>
              <a:t>hp8d-</a:t>
            </a:r>
            <a:r>
              <a:rPr lang="en-US" i="1" dirty="0" err="1"/>
              <a:t>RedStar2</a:t>
            </a:r>
            <a:r>
              <a:rPr lang="en-US" dirty="0"/>
              <a:t>). The </a:t>
            </a:r>
            <a:r>
              <a:rPr lang="en-US" dirty="0" err="1"/>
              <a:t>JMP2607</a:t>
            </a:r>
            <a:r>
              <a:rPr lang="en-US" dirty="0"/>
              <a:t> plasmid (</a:t>
            </a:r>
            <a:r>
              <a:rPr lang="en-US" dirty="0" err="1"/>
              <a:t>8UAS1-p</a:t>
            </a:r>
            <a:r>
              <a:rPr lang="en-US" i="1" dirty="0" err="1"/>
              <a:t>TEF-RedStar2</a:t>
            </a:r>
            <a:r>
              <a:rPr lang="en-US" dirty="0"/>
              <a:t>) was obtained by the same strategy, by adding four </a:t>
            </a:r>
            <a:r>
              <a:rPr lang="en-US" dirty="0" err="1"/>
              <a:t>UAS1</a:t>
            </a:r>
            <a:r>
              <a:rPr lang="en-US" dirty="0"/>
              <a:t> tandem elements to </a:t>
            </a:r>
            <a:r>
              <a:rPr lang="en-US" dirty="0" err="1"/>
              <a:t>JMP2397</a:t>
            </a:r>
            <a:r>
              <a:rPr lang="en-US" dirty="0"/>
              <a:t>.</a:t>
            </a:r>
            <a:endParaRPr lang="en-IN" dirty="0"/>
          </a:p>
          <a:p>
            <a:r>
              <a:rPr lang="en-US" dirty="0"/>
              <a:t>(c) Construction of the gateway expression vectors containing the new hybrid promoters. The </a:t>
            </a:r>
            <a:r>
              <a:rPr lang="en-US" dirty="0" err="1"/>
              <a:t>p</a:t>
            </a:r>
            <a:r>
              <a:rPr lang="en-US" i="1" dirty="0" err="1"/>
              <a:t>TEF</a:t>
            </a:r>
            <a:r>
              <a:rPr lang="en-US" dirty="0"/>
              <a:t> and </a:t>
            </a:r>
            <a:r>
              <a:rPr lang="en-US" dirty="0" err="1"/>
              <a:t>attL1-CmR-ccDB-attl2</a:t>
            </a:r>
            <a:r>
              <a:rPr lang="en-US" dirty="0"/>
              <a:t> regions were amplified using primer pairs </a:t>
            </a:r>
            <a:r>
              <a:rPr lang="en-US" dirty="0" err="1"/>
              <a:t>GATO_Amont_ClaI_for</a:t>
            </a:r>
            <a:r>
              <a:rPr lang="en-US" dirty="0"/>
              <a:t>/</a:t>
            </a:r>
            <a:r>
              <a:rPr lang="en-US" dirty="0" err="1"/>
              <a:t>1529BamHIcorrigéR</a:t>
            </a:r>
            <a:r>
              <a:rPr lang="en-US" dirty="0"/>
              <a:t> and </a:t>
            </a:r>
            <a:r>
              <a:rPr lang="en-US" dirty="0" err="1"/>
              <a:t>1529BamHIcorrigéF</a:t>
            </a:r>
            <a:r>
              <a:rPr lang="en-US" dirty="0"/>
              <a:t>/</a:t>
            </a:r>
            <a:r>
              <a:rPr lang="en-US" dirty="0" err="1"/>
              <a:t>1529BglIIcorrigéR</a:t>
            </a:r>
            <a:r>
              <a:rPr lang="en-US" dirty="0"/>
              <a:t>, respectively. The </a:t>
            </a:r>
            <a:r>
              <a:rPr lang="en-US" i="1" dirty="0" err="1"/>
              <a:t>Cla</a:t>
            </a:r>
            <a:r>
              <a:rPr lang="en-US" dirty="0" err="1"/>
              <a:t>I-p</a:t>
            </a:r>
            <a:r>
              <a:rPr lang="en-US" i="1" dirty="0" err="1"/>
              <a:t>TEF</a:t>
            </a:r>
            <a:r>
              <a:rPr lang="en-US" dirty="0" err="1"/>
              <a:t>-</a:t>
            </a:r>
            <a:r>
              <a:rPr lang="en-US" i="1" dirty="0" err="1"/>
              <a:t>BamHI</a:t>
            </a:r>
            <a:r>
              <a:rPr lang="en-US" dirty="0"/>
              <a:t> and </a:t>
            </a:r>
            <a:r>
              <a:rPr lang="en-US" i="1" dirty="0" err="1"/>
              <a:t>BamH</a:t>
            </a:r>
            <a:r>
              <a:rPr lang="en-US" dirty="0" err="1"/>
              <a:t>I</a:t>
            </a:r>
            <a:r>
              <a:rPr lang="en-US" dirty="0"/>
              <a:t>- </a:t>
            </a:r>
            <a:r>
              <a:rPr lang="en-US" dirty="0" err="1"/>
              <a:t>attL1-CmR-ccDB-attl2-</a:t>
            </a:r>
            <a:r>
              <a:rPr lang="en-US" i="1" dirty="0" err="1"/>
              <a:t>Bgl</a:t>
            </a:r>
            <a:r>
              <a:rPr lang="en-US" dirty="0" err="1"/>
              <a:t>II</a:t>
            </a:r>
            <a:r>
              <a:rPr lang="en-US" dirty="0"/>
              <a:t> were ligated into </a:t>
            </a:r>
            <a:r>
              <a:rPr lang="en-US" i="1" dirty="0" err="1"/>
              <a:t>Cla</a:t>
            </a:r>
            <a:r>
              <a:rPr lang="en-US" dirty="0" err="1"/>
              <a:t>I-</a:t>
            </a:r>
            <a:r>
              <a:rPr lang="en-US" i="1" dirty="0" err="1"/>
              <a:t>BamH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p1529</a:t>
            </a:r>
            <a:r>
              <a:rPr lang="en-US" dirty="0"/>
              <a:t>. All the other promoters were cloned using the </a:t>
            </a:r>
            <a:r>
              <a:rPr lang="en-US" i="1" dirty="0" err="1"/>
              <a:t>Cla</a:t>
            </a:r>
            <a:r>
              <a:rPr lang="en-US" dirty="0" err="1"/>
              <a:t>I-</a:t>
            </a:r>
            <a:r>
              <a:rPr lang="en-US" i="1" dirty="0" err="1"/>
              <a:t>Bam</a:t>
            </a:r>
            <a:r>
              <a:rPr lang="en-US" dirty="0" err="1"/>
              <a:t>HI</a:t>
            </a:r>
            <a:r>
              <a:rPr lang="en-US" dirty="0"/>
              <a:t> fragment as in (b).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7056784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319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0006032</dc:creator>
  <cp:lastModifiedBy>0006032</cp:lastModifiedBy>
  <cp:revision>1</cp:revision>
  <dcterms:created xsi:type="dcterms:W3CDTF">2017-02-11T02:12:21Z</dcterms:created>
  <dcterms:modified xsi:type="dcterms:W3CDTF">2017-02-11T02:15:53Z</dcterms:modified>
</cp:coreProperties>
</file>