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62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1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0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0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5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9ABA-8975-4CEE-ABBF-B0BB5F49568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81EB-25B5-440D-B3B7-5EC828E35E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bs.dtu.dk/services/TMHM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4442085" y="4523318"/>
            <a:ext cx="2155267" cy="1811125"/>
            <a:chOff x="4069487" y="3094627"/>
            <a:chExt cx="2155267" cy="1811125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487" y="3815803"/>
              <a:ext cx="2155267" cy="1089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406" y="3094627"/>
              <a:ext cx="2041428" cy="685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e 8"/>
          <p:cNvGrpSpPr/>
          <p:nvPr/>
        </p:nvGrpSpPr>
        <p:grpSpPr>
          <a:xfrm>
            <a:off x="4447617" y="6871129"/>
            <a:ext cx="2144202" cy="1767719"/>
            <a:chOff x="4019384" y="5384643"/>
            <a:chExt cx="2144202" cy="1767719"/>
          </a:xfrm>
        </p:grpSpPr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9384" y="6061562"/>
              <a:ext cx="2144202" cy="10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0771" y="5384643"/>
              <a:ext cx="2041428" cy="67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ZoneTexte 19"/>
          <p:cNvSpPr txBox="1"/>
          <p:nvPr/>
        </p:nvSpPr>
        <p:spPr>
          <a:xfrm>
            <a:off x="152188" y="251520"/>
            <a:ext cx="63882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Supplementary Figure 2</a:t>
            </a:r>
            <a:r>
              <a:rPr lang="en-US" sz="1100" dirty="0" smtClean="0"/>
              <a:t>: Comparison of ORF114 encoded proteins in OsHV-1, OsHV-1 µVar and OsHV-1-PT. </a:t>
            </a:r>
            <a:r>
              <a:rPr lang="en-US" sz="1100" b="1" dirty="0" smtClean="0"/>
              <a:t>a</a:t>
            </a:r>
            <a:r>
              <a:rPr lang="en-US" sz="1100" dirty="0" smtClean="0"/>
              <a:t>) </a:t>
            </a:r>
            <a:r>
              <a:rPr lang="en-US" sz="1100" dirty="0" err="1" smtClean="0"/>
              <a:t>Anino</a:t>
            </a:r>
            <a:r>
              <a:rPr lang="en-US" sz="1100" dirty="0" smtClean="0"/>
              <a:t> acid sequence of the proteins encoded by the three ORF114. For the one encoded by ORF114 of OsHV-1 µVar intracellular and extracellular predicted domains are in blue and pink respectively and the transmembrane helix (TMH) in red. </a:t>
            </a:r>
            <a:r>
              <a:rPr lang="en-US" sz="1100" b="1" dirty="0" smtClean="0"/>
              <a:t>b</a:t>
            </a:r>
            <a:r>
              <a:rPr lang="en-US" sz="1100" dirty="0" smtClean="0"/>
              <a:t>) Sequence alignment of the proteins encoded by the three ORFs.  </a:t>
            </a:r>
            <a:r>
              <a:rPr lang="en-US" sz="1100" b="1" dirty="0" smtClean="0"/>
              <a:t>c</a:t>
            </a:r>
            <a:r>
              <a:rPr lang="en-US" sz="1100" dirty="0" smtClean="0"/>
              <a:t> and </a:t>
            </a:r>
            <a:r>
              <a:rPr lang="en-US" sz="1100" b="1" dirty="0" smtClean="0"/>
              <a:t>d</a:t>
            </a:r>
            <a:r>
              <a:rPr lang="en-US" sz="1100" dirty="0" smtClean="0"/>
              <a:t>) Results of  transmembrane helix prediction for proteins encodes by ORF114 of  OsHV-1 and </a:t>
            </a:r>
            <a:r>
              <a:rPr lang="en-US" sz="1100" dirty="0"/>
              <a:t>OsHV-1 </a:t>
            </a:r>
            <a:r>
              <a:rPr lang="en-US" sz="1100" dirty="0" smtClean="0"/>
              <a:t>-PT respectively (</a:t>
            </a:r>
            <a:r>
              <a:rPr lang="fr-FR" sz="1100" dirty="0" smtClean="0"/>
              <a:t>TMHMM Server v. 2.0</a:t>
            </a:r>
            <a:r>
              <a:rPr lang="en-US" sz="1100" dirty="0" smtClean="0"/>
              <a:t>; </a:t>
            </a:r>
            <a:r>
              <a:rPr lang="fr-FR" sz="1100" dirty="0" smtClean="0">
                <a:hlinkClick r:id="rId6"/>
              </a:rPr>
              <a:t>http://www.cbs.dtu.dk/services/TMHMM/</a:t>
            </a:r>
            <a:r>
              <a:rPr lang="en-US" sz="1100" dirty="0" smtClean="0"/>
              <a:t>).</a:t>
            </a:r>
            <a:endParaRPr lang="en-US" sz="11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16631" y="4067944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16631" y="1415796"/>
            <a:ext cx="6624736" cy="2718640"/>
            <a:chOff x="116631" y="1343788"/>
            <a:chExt cx="6624736" cy="2718640"/>
          </a:xfrm>
        </p:grpSpPr>
        <p:sp>
          <p:nvSpPr>
            <p:cNvPr id="5" name="Rectangle 4"/>
            <p:cNvSpPr/>
            <p:nvPr/>
          </p:nvSpPr>
          <p:spPr>
            <a:xfrm>
              <a:off x="116631" y="1615604"/>
              <a:ext cx="6624736" cy="24468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/>
                <a:t>&gt;YP_024652.1 ORF114 [</a:t>
              </a:r>
              <a:r>
                <a:rPr lang="en-US" sz="900" dirty="0" err="1"/>
                <a:t>Ostreid</a:t>
              </a:r>
              <a:r>
                <a:rPr lang="en-US" sz="900" dirty="0"/>
                <a:t> herpesvirus 1</a:t>
              </a:r>
              <a:r>
                <a:rPr lang="en-US" sz="900" dirty="0" smtClean="0"/>
                <a:t>]_494aa_ </a:t>
              </a:r>
              <a:r>
                <a:rPr lang="en-US" sz="900" dirty="0"/>
                <a:t>{Davison, 2005 #842}</a:t>
              </a:r>
            </a:p>
            <a:p>
              <a:r>
                <a:rPr lang="en-US" sz="900" dirty="0" smtClean="0"/>
                <a:t>MLSLNQLTEVMKVANKKREKFREMEHRFYHCCKKCSQAIGVFEENQETYKVVAMMCLDQVGIPVKTDTEKESTMLEFIRFFDNPRAAIKIPDRIVELTKEHMDDKEFLIDAVHNGRVKHSTVEMTKKKKADLLEVLMDPGKNNKKEDGDDPTLFFSINDMDQLLEGDDIIDMEEECEGDEDDVNAKGYDDLYDKKQKELYKKIETGMITVVRLHEMCNDLGIGDYFELILSATEFPCVICDLSILYEFRACFFDLINMSRMAASKVNLNRIKKPGKLFSKAIKNKTNAGCKPLVKGQFLGEKTELEITKRLDEVELTPKQLVDYSIFKCLGGGEDMMKTMAQLDKNNKMEDYGYNFFAEEISPPVLLRCMEGEWLDKFPFMRSIIDRIKDVALSHALPRKRIFCYINPRIMACECNIYETVRSRCLLGVKISLVNTMLKVMKRSQTKTILNQVSSICKEHGIAYEICNIHINKTMKEDKKIIKERLARKRSHPN</a:t>
              </a:r>
            </a:p>
            <a:p>
              <a:endParaRPr lang="en-US" sz="900" dirty="0"/>
            </a:p>
            <a:p>
              <a:r>
                <a:rPr lang="fr-FR" sz="900" dirty="0"/>
                <a:t>&gt;AVL27041.1 ORF114 [</a:t>
              </a:r>
              <a:r>
                <a:rPr lang="fr-FR" sz="900" dirty="0" err="1"/>
                <a:t>Ostreid</a:t>
              </a:r>
              <a:r>
                <a:rPr lang="fr-FR" sz="900" dirty="0"/>
                <a:t> </a:t>
              </a:r>
              <a:r>
                <a:rPr lang="fr-FR" sz="900" dirty="0" err="1"/>
                <a:t>herpesvirus</a:t>
              </a:r>
              <a:r>
                <a:rPr lang="fr-FR" sz="900" dirty="0"/>
                <a:t> 1</a:t>
              </a:r>
              <a:r>
                <a:rPr lang="fr-FR" sz="900" dirty="0" smtClean="0"/>
                <a:t>]_282aa_ </a:t>
              </a:r>
              <a:r>
                <a:rPr lang="en-US" sz="900" dirty="0"/>
                <a:t>{</a:t>
              </a:r>
              <a:r>
                <a:rPr lang="en-US" sz="900" dirty="0" err="1"/>
                <a:t>Abbadi</a:t>
              </a:r>
              <a:r>
                <a:rPr lang="en-US" sz="900" dirty="0"/>
                <a:t>, 2018 #1243</a:t>
              </a:r>
              <a:r>
                <a:rPr lang="en-US" sz="900" dirty="0" smtClean="0"/>
                <a:t>}</a:t>
              </a:r>
            </a:p>
            <a:p>
              <a:r>
                <a:rPr lang="fr-FR" sz="900" dirty="0" smtClean="0"/>
                <a:t>MHEMCNDLGIGDYFELILSATEFPCVICDLSILYEFRACFFDLINMSRMAASKVNLNRIKKPGKLFSKAIKNKTNAGCKPLVKGQFLGEKTELEITKRLDEVELTPKQLVDYSIFKCLGGGEDMMKTMAQLDKNNKMEDYGYNFFAEEISPPVLLRCMEGEWLDKFPFMRSIIDRIKDVALSHALPRKRIFCYINPRIMACECNIYETVRSRCLLGVKISLVNTMLKVMKRSQTKTILNQVSSICKEHGIAYEICNIHINKTMKEDKKIIKERLARKRSHPN </a:t>
              </a:r>
            </a:p>
            <a:p>
              <a:endParaRPr lang="fr-FR" sz="900" dirty="0"/>
            </a:p>
            <a:p>
              <a:r>
                <a:rPr lang="en-US" sz="900" dirty="0"/>
                <a:t>&gt;gi|1214784690|gb|ASK05636.1|:1-322 ORF114 [</a:t>
              </a:r>
              <a:r>
                <a:rPr lang="en-US" sz="900" dirty="0" err="1"/>
                <a:t>Ostreid</a:t>
              </a:r>
              <a:r>
                <a:rPr lang="en-US" sz="900" dirty="0"/>
                <a:t> herpesvirus 1</a:t>
              </a:r>
              <a:r>
                <a:rPr lang="en-US" sz="900" dirty="0" smtClean="0"/>
                <a:t>]</a:t>
              </a:r>
              <a:r>
                <a:rPr lang="fr-FR" sz="900" dirty="0"/>
                <a:t> _{</a:t>
              </a:r>
              <a:r>
                <a:rPr lang="fr-FR" sz="900" dirty="0" err="1"/>
                <a:t>Burioli</a:t>
              </a:r>
              <a:r>
                <a:rPr lang="fr-FR" sz="900" dirty="0"/>
                <a:t>, 2017 #1074</a:t>
              </a:r>
              <a:r>
                <a:rPr lang="fr-FR" sz="900" dirty="0" smtClean="0"/>
                <a:t>}</a:t>
              </a:r>
              <a:endParaRPr lang="en-US" sz="900" dirty="0"/>
            </a:p>
            <a:p>
              <a:r>
                <a:rPr lang="en-US" sz="900" dirty="0">
                  <a:solidFill>
                    <a:srgbClr val="0070C0"/>
                  </a:solidFill>
                </a:rPr>
                <a:t>MFLKCIYKIKIM</a:t>
              </a:r>
              <a:r>
                <a:rPr lang="en-US" sz="900" dirty="0">
                  <a:solidFill>
                    <a:srgbClr val="FF0000"/>
                  </a:solidFill>
                </a:rPr>
                <a:t>KN</a:t>
              </a:r>
              <a:r>
                <a:rPr lang="en-US" sz="900" b="1" u="sng" dirty="0">
                  <a:solidFill>
                    <a:srgbClr val="FF0000"/>
                  </a:solidFill>
                </a:rPr>
                <a:t>Y</a:t>
              </a:r>
              <a:r>
                <a:rPr lang="en-US" sz="900" dirty="0">
                  <a:solidFill>
                    <a:srgbClr val="FF0000"/>
                  </a:solidFill>
                </a:rPr>
                <a:t>IFFDTCLFSPMYICIIGDILR</a:t>
              </a:r>
              <a:r>
                <a:rPr lang="en-US" sz="900" dirty="0">
                  <a:solidFill>
                    <a:srgbClr val="FF33CC"/>
                  </a:solidFill>
                </a:rPr>
                <a:t>FSLVLHEMCNDLGIGDYFELILSA</a:t>
              </a:r>
              <a:r>
                <a:rPr lang="en-US" sz="900" b="1" dirty="0">
                  <a:solidFill>
                    <a:srgbClr val="00B050"/>
                  </a:solidFill>
                </a:rPr>
                <a:t>T</a:t>
              </a:r>
              <a:r>
                <a:rPr lang="en-US" sz="900" dirty="0">
                  <a:solidFill>
                    <a:srgbClr val="FF33CC"/>
                  </a:solidFill>
                </a:rPr>
                <a:t>EFPCVICDLSILYEFRACFFDLI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  <a:r>
                <a:rPr lang="en-US" sz="900" dirty="0">
                  <a:solidFill>
                    <a:srgbClr val="FF33CC"/>
                  </a:solidFill>
                </a:rPr>
                <a:t>MSRMAASKV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  <a:r>
                <a:rPr lang="en-US" sz="900" dirty="0">
                  <a:solidFill>
                    <a:srgbClr val="FF33CC"/>
                  </a:solidFill>
                </a:rPr>
                <a:t>LNRIKKPGKLFSKAIK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  <a:r>
                <a:rPr lang="en-US" sz="900" dirty="0">
                  <a:solidFill>
                    <a:srgbClr val="FF33CC"/>
                  </a:solidFill>
                </a:rPr>
                <a:t>KTNAGCKPLVKGQFLGEKTELEI</a:t>
              </a:r>
              <a:r>
                <a:rPr lang="en-US" sz="900" b="1" dirty="0">
                  <a:solidFill>
                    <a:srgbClr val="00B050"/>
                  </a:solidFill>
                </a:rPr>
                <a:t>T</a:t>
              </a:r>
              <a:r>
                <a:rPr lang="en-US" sz="900" dirty="0">
                  <a:solidFill>
                    <a:srgbClr val="FF33CC"/>
                  </a:solidFill>
                </a:rPr>
                <a:t>KRLDEVELTPKQLVDYSIFKCLGGGEDMMK</a:t>
              </a:r>
              <a:r>
                <a:rPr lang="en-US" sz="900" b="1" dirty="0">
                  <a:solidFill>
                    <a:srgbClr val="00B050"/>
                  </a:solidFill>
                </a:rPr>
                <a:t>T</a:t>
              </a:r>
              <a:r>
                <a:rPr lang="en-US" sz="900" dirty="0">
                  <a:solidFill>
                    <a:srgbClr val="FF33CC"/>
                  </a:solidFill>
                </a:rPr>
                <a:t>MAQLDKNNKMEDYGYNFFAEEI</a:t>
              </a:r>
              <a:r>
                <a:rPr lang="en-US" sz="900" b="1" dirty="0">
                  <a:solidFill>
                    <a:srgbClr val="00B050"/>
                  </a:solidFill>
                </a:rPr>
                <a:t>S</a:t>
              </a:r>
              <a:r>
                <a:rPr lang="en-US" sz="900" dirty="0">
                  <a:solidFill>
                    <a:srgbClr val="FF33CC"/>
                  </a:solidFill>
                </a:rPr>
                <a:t>PPVLLRCMEGEWLDKFPFMRSIIDRIKDVALSHALPRKRIFCYINPRIMACECNIYETVRSRCLLGVKISLVNTMLKVMKRSQ</a:t>
              </a:r>
              <a:r>
                <a:rPr lang="en-US" sz="900" b="1" dirty="0">
                  <a:solidFill>
                    <a:srgbClr val="00B050"/>
                  </a:solidFill>
                </a:rPr>
                <a:t>T</a:t>
              </a:r>
              <a:r>
                <a:rPr lang="en-US" sz="900" dirty="0">
                  <a:solidFill>
                    <a:srgbClr val="FF33CC"/>
                  </a:solidFill>
                </a:rPr>
                <a:t>KTILNQVSSICKEHGIAYEIC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  <a:r>
                <a:rPr lang="en-US" sz="900" dirty="0">
                  <a:solidFill>
                    <a:srgbClr val="FF33CC"/>
                  </a:solidFill>
                </a:rPr>
                <a:t>IHI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  <a:r>
                <a:rPr lang="en-US" sz="900" dirty="0">
                  <a:solidFill>
                    <a:srgbClr val="FF33CC"/>
                  </a:solidFill>
                </a:rPr>
                <a:t>KTMKEDKKIIKERLARKR</a:t>
              </a:r>
              <a:r>
                <a:rPr lang="en-US" sz="900" b="1" dirty="0">
                  <a:solidFill>
                    <a:srgbClr val="00B050"/>
                  </a:solidFill>
                </a:rPr>
                <a:t>S</a:t>
              </a:r>
              <a:r>
                <a:rPr lang="en-US" sz="900" dirty="0">
                  <a:solidFill>
                    <a:srgbClr val="FF33CC"/>
                  </a:solidFill>
                </a:rPr>
                <a:t>HP</a:t>
              </a:r>
              <a:r>
                <a:rPr lang="en-US" sz="900" b="1" dirty="0">
                  <a:solidFill>
                    <a:srgbClr val="00B050"/>
                  </a:solidFill>
                </a:rPr>
                <a:t>N</a:t>
              </a:r>
            </a:p>
            <a:p>
              <a:endParaRPr lang="en-US" sz="900" dirty="0">
                <a:solidFill>
                  <a:srgbClr val="FF33CC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35020" y="134378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</a:t>
              </a:r>
              <a:endParaRPr lang="en-US" sz="1200" b="1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4442085" y="4067943"/>
            <a:ext cx="248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499004" y="6526607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4427984"/>
            <a:ext cx="4104456" cy="395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jmescoub</dc:creator>
  <cp:lastModifiedBy>jmescoub</cp:lastModifiedBy>
  <cp:revision>1</cp:revision>
  <dcterms:created xsi:type="dcterms:W3CDTF">2019-12-17T16:20:49Z</dcterms:created>
  <dcterms:modified xsi:type="dcterms:W3CDTF">2019-12-17T16:21:56Z</dcterms:modified>
</cp:coreProperties>
</file>