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200-51\SkyDrive\Galina1\&#1055;&#1088;&#1086;&#1077;&#1082;&#1090;&#1099;\Neptune\E56\Frontiers\T,%20pH,%20NaC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68ca1c1843cc3be/Galina1/&#1055;&#1088;&#1086;&#1077;&#1082;&#1090;&#1099;/Neptune/E56/Frontiers/T%5eJ%20pH%5eJ%20NaC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405074365704292E-2"/>
          <c:y val="2.7122300219667463E-2"/>
          <c:w val="0.87633114610673668"/>
          <c:h val="0.84090572836811239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Лист2!$W$2:$W$10</c:f>
              <c:numCache>
                <c:formatCode>General</c:formatCode>
                <c:ptCount val="9"/>
                <c:pt idx="0">
                  <c:v>1</c:v>
                </c:pt>
                <c:pt idx="1">
                  <c:v>1.5</c:v>
                </c:pt>
                <c:pt idx="2">
                  <c:v>1.8</c:v>
                </c:pt>
                <c:pt idx="3">
                  <c:v>2.2999999999999998</c:v>
                </c:pt>
                <c:pt idx="4">
                  <c:v>2.8</c:v>
                </c:pt>
                <c:pt idx="5">
                  <c:v>3.3</c:v>
                </c:pt>
                <c:pt idx="6">
                  <c:v>3.8</c:v>
                </c:pt>
                <c:pt idx="7">
                  <c:v>4.5</c:v>
                </c:pt>
                <c:pt idx="8">
                  <c:v>5</c:v>
                </c:pt>
              </c:numCache>
            </c:numRef>
          </c:xVal>
          <c:yVal>
            <c:numRef>
              <c:f>Лист2!$X$2:$X$10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87</c:v>
                </c:pt>
                <c:pt idx="3">
                  <c:v>100</c:v>
                </c:pt>
                <c:pt idx="4">
                  <c:v>80</c:v>
                </c:pt>
                <c:pt idx="5">
                  <c:v>20</c:v>
                </c:pt>
                <c:pt idx="6">
                  <c:v>10</c:v>
                </c:pt>
                <c:pt idx="7">
                  <c:v>3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2D7-4577-A684-E25F65BE7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387520"/>
        <c:axId val="171791104"/>
      </c:scatterChart>
      <c:valAx>
        <c:axId val="17138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791104"/>
        <c:crosses val="autoZero"/>
        <c:crossBetween val="midCat"/>
        <c:majorUnit val="1"/>
        <c:minorUnit val="0.2"/>
      </c:valAx>
      <c:valAx>
        <c:axId val="171791104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387520"/>
        <c:crosses val="autoZero"/>
        <c:crossBetween val="midCat"/>
        <c:majorUnit val="20"/>
      </c:valAx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375141750865829"/>
          <c:y val="5.3480345303657854E-2"/>
          <c:w val="0.84736649877915471"/>
          <c:h val="0.82584694976711726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solidFill>
                <a:sysClr val="windowText" lastClr="000000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0"/>
            <c:bubble3D val="0"/>
            <c:spPr>
              <a:ln w="1905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A49-4C61-AD1D-CEA8649E733E}"/>
              </c:ext>
            </c:extLst>
          </c:dPt>
          <c:xVal>
            <c:numRef>
              <c:f>'[T^J pH^J NaCl.xlsx]Лист3'!$U$3:$U$9</c:f>
              <c:numCache>
                <c:formatCode>General</c:formatCode>
                <c:ptCount val="7"/>
                <c:pt idx="0">
                  <c:v>5</c:v>
                </c:pt>
                <c:pt idx="1">
                  <c:v>6</c:v>
                </c:pt>
                <c:pt idx="2">
                  <c:v>6.5</c:v>
                </c:pt>
                <c:pt idx="3">
                  <c:v>7</c:v>
                </c:pt>
                <c:pt idx="4">
                  <c:v>7.5</c:v>
                </c:pt>
                <c:pt idx="5">
                  <c:v>8</c:v>
                </c:pt>
              </c:numCache>
            </c:numRef>
          </c:xVal>
          <c:yVal>
            <c:numRef>
              <c:f>'[T^J pH^J NaCl.xlsx]Лист3'!$V$3:$V$9</c:f>
              <c:numCache>
                <c:formatCode>General</c:formatCode>
                <c:ptCount val="7"/>
                <c:pt idx="0">
                  <c:v>0</c:v>
                </c:pt>
                <c:pt idx="1">
                  <c:v>80</c:v>
                </c:pt>
                <c:pt idx="2">
                  <c:v>100</c:v>
                </c:pt>
                <c:pt idx="3">
                  <c:v>75</c:v>
                </c:pt>
                <c:pt idx="4">
                  <c:v>48</c:v>
                </c:pt>
                <c:pt idx="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A49-4C61-AD1D-CEA8649E73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6340992"/>
        <c:axId val="246339456"/>
      </c:scatterChart>
      <c:valAx>
        <c:axId val="246340992"/>
        <c:scaling>
          <c:orientation val="minMax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246339456"/>
        <c:crosses val="autoZero"/>
        <c:crossBetween val="midCat"/>
      </c:valAx>
      <c:valAx>
        <c:axId val="24633945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6340992"/>
        <c:crosses val="autoZero"/>
        <c:crossBetween val="midCat"/>
        <c:majorUnit val="20"/>
      </c:valAx>
      <c:spPr>
        <a:ln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'[T^J pH^J NaCl.xlsx]Лист1'!$X$3</c:f>
              <c:strCache>
                <c:ptCount val="1"/>
                <c:pt idx="0">
                  <c:v>%</c:v>
                </c:pt>
              </c:strCache>
            </c:strRef>
          </c:tx>
          <c:spPr>
            <a:ln w="19050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'[T^J pH^J NaCl.xlsx]Лист1'!$W$5:$W$13</c:f>
              <c:numCache>
                <c:formatCode>General</c:formatCode>
                <c:ptCount val="9"/>
                <c:pt idx="0">
                  <c:v>45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85</c:v>
                </c:pt>
                <c:pt idx="8">
                  <c:v>90</c:v>
                </c:pt>
              </c:numCache>
            </c:numRef>
          </c:xVal>
          <c:yVal>
            <c:numRef>
              <c:f>'[T^J pH^J NaCl.xlsx]Лист1'!$X$5:$X$13</c:f>
              <c:numCache>
                <c:formatCode>General</c:formatCode>
                <c:ptCount val="9"/>
                <c:pt idx="0">
                  <c:v>0</c:v>
                </c:pt>
                <c:pt idx="1">
                  <c:v>6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90</c:v>
                </c:pt>
                <c:pt idx="6">
                  <c:v>100</c:v>
                </c:pt>
                <c:pt idx="7">
                  <c:v>80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FA9-4089-B3B4-F4EECB0D95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9780240"/>
        <c:axId val="649774000"/>
      </c:scatterChart>
      <c:valAx>
        <c:axId val="649780240"/>
        <c:scaling>
          <c:orientation val="minMax"/>
          <c:min val="4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9774000"/>
        <c:crosses val="autoZero"/>
        <c:crossBetween val="midCat"/>
      </c:valAx>
      <c:valAx>
        <c:axId val="6497740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9780240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DEA221-AFC0-4BB2-B468-3C70E1C23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4A447E-129A-4878-A005-73C283D6F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032EDF-834B-4FAD-B761-C3305BD35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4216-D2FF-4B47-9D13-D6CE6B18C682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7D37CB-3954-43B6-9BCA-8D49BF6B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E616F0-6833-478B-AA12-F24918490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0A40-2E90-4E25-B984-DA34C856E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4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99DE9-71E6-4C9E-8408-53A1D4115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C6B4E0-DABA-406C-BD3F-34029233D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69583-80D5-4B61-9D8C-EAAC3F909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4216-D2FF-4B47-9D13-D6CE6B18C682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CD17B7-D5F2-4F69-A340-00A4F873D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CC052B-735C-4DAE-B628-CB33DCCD5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0A40-2E90-4E25-B984-DA34C856E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60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0E1333D-C839-45ED-ADA5-9630E831E3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6728D2-5718-42A8-BDA7-23D1A99A8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16B758-632E-482D-B7A7-E0A9BF77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4216-D2FF-4B47-9D13-D6CE6B18C682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77648F-575B-4E39-83AF-77A00495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C7AD10-E682-4D3D-8E10-9479AF4B4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0A40-2E90-4E25-B984-DA34C856E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50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0D9E45-4FD3-4502-A5F1-7FD83A77A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E1BB93-3BB9-4506-9440-B38367256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871CDA-25E8-4FB7-8BFA-6F1927729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4216-D2FF-4B47-9D13-D6CE6B18C682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5E4015-97D7-40F8-A94C-3941CF024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E9F880-2B4C-4C49-BAB6-DACD975CC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0A40-2E90-4E25-B984-DA34C856E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13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C30F07-CADD-4810-A091-1F6B6A388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C30505-9407-4823-AA22-31374ECD8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F0BFDF-FB35-46D2-AAEF-CD06945D6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4216-D2FF-4B47-9D13-D6CE6B18C682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DBE871-ED61-4FED-B077-F961525A6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21ACD6-D3B4-451E-A220-4C100D6E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0A40-2E90-4E25-B984-DA34C856E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93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23DD16-6A90-4A42-9418-36222A014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D021EB-6939-4CFE-8F30-9246128BB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EE326A-6F2F-4355-960F-D91A693ED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0D8790-2D94-4960-A396-BA02D6EB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4216-D2FF-4B47-9D13-D6CE6B18C682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4ACC36-64BC-47F6-A44E-2799B8675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2293AA-D907-4113-A677-D49A0F085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0A40-2E90-4E25-B984-DA34C856E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36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6F3F1-45BE-4E2A-BEF8-FFEC5FAF6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86D5A8-3480-4B82-B3B9-BA211710D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098314-FE17-40AF-B216-CE743BC17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484DD3-1CC1-4B88-B961-5069AF0FC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CCED3C0-11A8-4BA8-A637-6B74E5CF0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7F3677C-3EE2-4D1B-93C1-231C51282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4216-D2FF-4B47-9D13-D6CE6B18C682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49914D9-4BB9-417F-8787-BD5275D03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5BF9E1D-5DB8-4B2A-B301-0B29E655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0A40-2E90-4E25-B984-DA34C856E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0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C76B9E-87E0-4442-938E-75637357E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A1677B4-FE72-434C-A06F-2DFF479C0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4216-D2FF-4B47-9D13-D6CE6B18C682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A5E8DD1-7737-4943-BDEF-C1EE0051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FC6813-5B60-45C2-B8AD-7EF21312A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0A40-2E90-4E25-B984-DA34C856E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41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16C4F9E-6272-4B43-BA03-CEFD54029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4216-D2FF-4B47-9D13-D6CE6B18C682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986EFE7-55D1-490B-B243-C350BB508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79D1F4-F062-41C8-8C79-47D14A6D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0A40-2E90-4E25-B984-DA34C856E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7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76A65A-A4A7-4703-9134-51240159A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7BE317-F8E8-415E-8563-AB25D8515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F8757D-788A-41E8-8564-1B266FFD4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B66A9E-448B-4D71-A584-43D15A77F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4216-D2FF-4B47-9D13-D6CE6B18C682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E652E9-6B05-4BD2-B89A-1D342EB24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CBB53A-115C-4CAE-843B-263C0D649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0A40-2E90-4E25-B984-DA34C856E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59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039BB-CA74-4061-80F0-D6DB767D9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EE1CEFD-6A30-4FE5-AFBD-E6E3F5BCD3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0875B9-4267-4568-AB70-112813754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913B2A-D936-43CC-A658-8136AE01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4216-D2FF-4B47-9D13-D6CE6B18C682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1B78E6-6B6B-4D71-9B96-E68DE9994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2B2DCF-60B6-44DC-9FFE-6578766E6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0A40-2E90-4E25-B984-DA34C856E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36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79F017-5569-4E2E-A147-77B86E273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8F2555-0557-47C0-B6B7-BD1AD605E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CA3008-35D1-4D0D-A388-816094C3B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84216-D2FF-4B47-9D13-D6CE6B18C682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4D2E0D-45F5-4BF5-8250-2D44EEB89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62C3C4-B95F-4E86-BF96-229CA00AA0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30A40-2E90-4E25-B984-DA34C856E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04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>
            <a:extLst>
              <a:ext uri="{FF2B5EF4-FFF2-40B4-BE49-F238E27FC236}">
                <a16:creationId xmlns:a16="http://schemas.microsoft.com/office/drawing/2014/main" id="{CD4CE058-F50D-4733-B645-43F6FEC6527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1857" y="663653"/>
            <a:ext cx="7143750" cy="4975225"/>
            <a:chOff x="1590" y="597"/>
            <a:chExt cx="4500" cy="3134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2CD5C307-F577-4EBE-B0A7-86D5BC84425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590" y="597"/>
              <a:ext cx="4500" cy="3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9ACCFF98-1D03-4256-8A77-01BC11C56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6" y="727"/>
              <a:ext cx="193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ru-RU" altLang="ru-RU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Archaeoglobus</a:t>
              </a:r>
              <a:r>
                <a:rPr lang="en-US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veneficus</a:t>
              </a:r>
              <a:r>
                <a:rPr lang="en-US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dirty="0">
                  <a:solidFill>
                    <a:srgbClr val="000000"/>
                  </a:solidFill>
                </a:rPr>
                <a:t>SNP6</a:t>
              </a:r>
              <a:r>
                <a:rPr lang="en-US" altLang="ru-RU" sz="1200" dirty="0">
                  <a:solidFill>
                    <a:srgbClr val="000000"/>
                  </a:solidFill>
                </a:rPr>
                <a:t> (</a:t>
              </a:r>
              <a:r>
                <a:rPr lang="ru-RU" altLang="ru-RU" sz="1200" dirty="0">
                  <a:solidFill>
                    <a:srgbClr val="000000"/>
                  </a:solidFill>
                </a:rPr>
                <a:t>CP002588</a:t>
              </a:r>
              <a:r>
                <a:rPr lang="en-US" altLang="ru-RU" sz="1200" dirty="0">
                  <a:solidFill>
                    <a:srgbClr val="000000"/>
                  </a:solidFill>
                </a:rPr>
                <a:t>)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357FDD87-3E90-4ED7-9F27-B794A40B3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" y="787"/>
              <a:ext cx="137" cy="109"/>
            </a:xfrm>
            <a:custGeom>
              <a:avLst/>
              <a:gdLst>
                <a:gd name="T0" fmla="*/ 0 w 137"/>
                <a:gd name="T1" fmla="*/ 109 h 109"/>
                <a:gd name="T2" fmla="*/ 0 w 137"/>
                <a:gd name="T3" fmla="*/ 0 h 109"/>
                <a:gd name="T4" fmla="*/ 137 w 137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7" h="109">
                  <a:moveTo>
                    <a:pt x="0" y="109"/>
                  </a:moveTo>
                  <a:lnTo>
                    <a:pt x="0" y="0"/>
                  </a:lnTo>
                  <a:lnTo>
                    <a:pt x="137" y="0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3838FE21-BA7B-4971-982B-34FBA01E4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0" y="952"/>
              <a:ext cx="185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ru-RU" altLang="ru-RU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Archaeoglobus</a:t>
              </a:r>
              <a:r>
                <a:rPr lang="en-US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infectus</a:t>
              </a:r>
              <a:r>
                <a:rPr lang="en-US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dirty="0">
                  <a:solidFill>
                    <a:srgbClr val="000000"/>
                  </a:solidFill>
                </a:rPr>
                <a:t>Arc51</a:t>
              </a:r>
              <a:r>
                <a:rPr lang="en-US" altLang="ru-RU" sz="1200" dirty="0">
                  <a:solidFill>
                    <a:srgbClr val="000000"/>
                  </a:solidFill>
                </a:rPr>
                <a:t> (</a:t>
              </a:r>
              <a:r>
                <a:rPr lang="ru-RU" altLang="ru-RU" sz="1200" dirty="0">
                  <a:solidFill>
                    <a:srgbClr val="000000"/>
                  </a:solidFill>
                </a:rPr>
                <a:t>AB274307</a:t>
              </a:r>
              <a:r>
                <a:rPr lang="en-US" altLang="ru-RU" sz="1200" dirty="0">
                  <a:solidFill>
                    <a:srgbClr val="000000"/>
                  </a:solidFill>
                </a:rPr>
                <a:t>)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B9867BA9-4084-4FD1-9602-1006A8E4D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" y="903"/>
              <a:ext cx="430" cy="109"/>
            </a:xfrm>
            <a:custGeom>
              <a:avLst/>
              <a:gdLst>
                <a:gd name="T0" fmla="*/ 0 w 430"/>
                <a:gd name="T1" fmla="*/ 0 h 109"/>
                <a:gd name="T2" fmla="*/ 0 w 430"/>
                <a:gd name="T3" fmla="*/ 109 h 109"/>
                <a:gd name="T4" fmla="*/ 430 w 430"/>
                <a:gd name="T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" h="109">
                  <a:moveTo>
                    <a:pt x="0" y="0"/>
                  </a:moveTo>
                  <a:lnTo>
                    <a:pt x="0" y="109"/>
                  </a:lnTo>
                  <a:lnTo>
                    <a:pt x="430" y="109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6A002164-1C3F-41C9-93E0-78AFC2976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" y="899"/>
              <a:ext cx="158" cy="166"/>
            </a:xfrm>
            <a:custGeom>
              <a:avLst/>
              <a:gdLst>
                <a:gd name="T0" fmla="*/ 0 w 158"/>
                <a:gd name="T1" fmla="*/ 166 h 166"/>
                <a:gd name="T2" fmla="*/ 0 w 158"/>
                <a:gd name="T3" fmla="*/ 0 h 166"/>
                <a:gd name="T4" fmla="*/ 158 w 158"/>
                <a:gd name="T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166">
                  <a:moveTo>
                    <a:pt x="0" y="166"/>
                  </a:moveTo>
                  <a:lnTo>
                    <a:pt x="0" y="0"/>
                  </a:lnTo>
                  <a:lnTo>
                    <a:pt x="158" y="0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66733079-310D-4B5D-B516-76E636122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0" y="1177"/>
              <a:ext cx="218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ru-RU" altLang="ru-RU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Archaeoglobus</a:t>
              </a:r>
              <a:r>
                <a:rPr lang="en-US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sulfaticallidus</a:t>
              </a:r>
              <a:r>
                <a:rPr lang="en-US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dirty="0">
                  <a:solidFill>
                    <a:srgbClr val="000000"/>
                  </a:solidFill>
                </a:rPr>
                <a:t>PM70-1</a:t>
              </a:r>
              <a:r>
                <a:rPr lang="en-US" altLang="ru-RU" sz="1200" dirty="0">
                  <a:solidFill>
                    <a:srgbClr val="000000"/>
                  </a:solidFill>
                </a:rPr>
                <a:t> (</a:t>
              </a:r>
              <a:r>
                <a:rPr lang="ru-RU" altLang="ru-RU" sz="1200" dirty="0">
                  <a:solidFill>
                    <a:srgbClr val="000000"/>
                  </a:solidFill>
                </a:rPr>
                <a:t>CP005290</a:t>
              </a:r>
              <a:r>
                <a:rPr lang="en-US" altLang="ru-RU" sz="1200" dirty="0">
                  <a:solidFill>
                    <a:srgbClr val="000000"/>
                  </a:solidFill>
                </a:rPr>
                <a:t>)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883D9117-779C-4A68-81DD-EBB4113E4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" y="1072"/>
              <a:ext cx="608" cy="166"/>
            </a:xfrm>
            <a:custGeom>
              <a:avLst/>
              <a:gdLst>
                <a:gd name="T0" fmla="*/ 0 w 608"/>
                <a:gd name="T1" fmla="*/ 0 h 166"/>
                <a:gd name="T2" fmla="*/ 0 w 608"/>
                <a:gd name="T3" fmla="*/ 166 h 166"/>
                <a:gd name="T4" fmla="*/ 608 w 608"/>
                <a:gd name="T5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8" h="166">
                  <a:moveTo>
                    <a:pt x="0" y="0"/>
                  </a:moveTo>
                  <a:lnTo>
                    <a:pt x="0" y="166"/>
                  </a:lnTo>
                  <a:lnTo>
                    <a:pt x="608" y="166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09F24EF5-54CB-4F75-B146-D8E25EF7D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8" y="1069"/>
              <a:ext cx="160" cy="249"/>
            </a:xfrm>
            <a:custGeom>
              <a:avLst/>
              <a:gdLst>
                <a:gd name="T0" fmla="*/ 0 w 160"/>
                <a:gd name="T1" fmla="*/ 249 h 249"/>
                <a:gd name="T2" fmla="*/ 0 w 160"/>
                <a:gd name="T3" fmla="*/ 0 h 249"/>
                <a:gd name="T4" fmla="*/ 160 w 160"/>
                <a:gd name="T5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" h="249">
                  <a:moveTo>
                    <a:pt x="0" y="249"/>
                  </a:moveTo>
                  <a:lnTo>
                    <a:pt x="0" y="0"/>
                  </a:lnTo>
                  <a:lnTo>
                    <a:pt x="160" y="0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BCEB5EA0-47E4-4091-A5B0-A8CB9C19F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6" y="1403"/>
              <a:ext cx="215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ru-RU" altLang="ru-RU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lang="en-US" altLang="ru-RU" sz="1200" b="1" i="1" dirty="0" err="1">
                  <a:solidFill>
                    <a:srgbClr val="000000"/>
                  </a:solidFill>
                </a:rPr>
                <a:t>Archaeoglobus</a:t>
              </a:r>
              <a:r>
                <a:rPr lang="en-US" altLang="ru-RU" sz="1200" b="1" i="1" dirty="0">
                  <a:solidFill>
                    <a:srgbClr val="000000"/>
                  </a:solidFill>
                </a:rPr>
                <a:t> </a:t>
              </a:r>
              <a:r>
                <a:rPr lang="en-US" altLang="ru-RU" sz="1200" b="1" i="1" dirty="0" err="1">
                  <a:solidFill>
                    <a:srgbClr val="000000"/>
                  </a:solidFill>
                </a:rPr>
                <a:t>neptunius</a:t>
              </a:r>
              <a:r>
                <a:rPr lang="en-US" altLang="ru-RU" sz="1200" b="1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b="1" dirty="0">
                  <a:solidFill>
                    <a:srgbClr val="000000"/>
                  </a:solidFill>
                </a:rPr>
                <a:t>SE56</a:t>
              </a:r>
              <a:r>
                <a:rPr lang="en-US" altLang="ru-RU" sz="1200" b="1" dirty="0">
                  <a:solidFill>
                    <a:srgbClr val="000000"/>
                  </a:solidFill>
                </a:rPr>
                <a:t> (MW531883)   </a:t>
              </a:r>
              <a:endPara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7A979D7C-9C9D-442C-A1FE-46B55969D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463"/>
              <a:ext cx="139" cy="109"/>
            </a:xfrm>
            <a:custGeom>
              <a:avLst/>
              <a:gdLst>
                <a:gd name="T0" fmla="*/ 0 w 139"/>
                <a:gd name="T1" fmla="*/ 109 h 109"/>
                <a:gd name="T2" fmla="*/ 0 w 139"/>
                <a:gd name="T3" fmla="*/ 0 h 109"/>
                <a:gd name="T4" fmla="*/ 139 w 139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109">
                  <a:moveTo>
                    <a:pt x="0" y="109"/>
                  </a:moveTo>
                  <a:lnTo>
                    <a:pt x="0" y="0"/>
                  </a:lnTo>
                  <a:lnTo>
                    <a:pt x="139" y="0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CBFBA1DB-E6D3-4380-B9A2-25BE8DBCF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9" y="1628"/>
              <a:ext cx="205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ru-RU" altLang="ru-RU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Archaeoglobus</a:t>
              </a:r>
              <a:r>
                <a:rPr lang="en-US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fulgidus</a:t>
              </a:r>
              <a:r>
                <a:rPr lang="en-US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dirty="0">
                  <a:solidFill>
                    <a:srgbClr val="000000"/>
                  </a:solidFill>
                </a:rPr>
                <a:t>DSM</a:t>
              </a:r>
              <a:r>
                <a:rPr lang="en-US" altLang="ru-RU" sz="1200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dirty="0">
                  <a:solidFill>
                    <a:srgbClr val="000000"/>
                  </a:solidFill>
                </a:rPr>
                <a:t>4304</a:t>
              </a:r>
              <a:r>
                <a:rPr lang="en-US" altLang="ru-RU" sz="1200" dirty="0">
                  <a:solidFill>
                    <a:srgbClr val="000000"/>
                  </a:solidFill>
                </a:rPr>
                <a:t> (</a:t>
              </a:r>
              <a:r>
                <a:rPr lang="ru-RU" altLang="ru-RU" sz="1200" dirty="0">
                  <a:solidFill>
                    <a:srgbClr val="000000"/>
                  </a:solidFill>
                </a:rPr>
                <a:t>AE000782</a:t>
              </a:r>
              <a:r>
                <a:rPr lang="en-US" altLang="ru-RU" sz="1200" dirty="0">
                  <a:solidFill>
                    <a:srgbClr val="000000"/>
                  </a:solidFill>
                </a:rPr>
                <a:t>)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0BE7D7A7-74E0-4CB8-9B5C-4B0E4CAB19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9"/>
              <a:ext cx="143" cy="109"/>
            </a:xfrm>
            <a:custGeom>
              <a:avLst/>
              <a:gdLst>
                <a:gd name="T0" fmla="*/ 0 w 143"/>
                <a:gd name="T1" fmla="*/ 0 h 109"/>
                <a:gd name="T2" fmla="*/ 0 w 143"/>
                <a:gd name="T3" fmla="*/ 109 h 109"/>
                <a:gd name="T4" fmla="*/ 143 w 143"/>
                <a:gd name="T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09">
                  <a:moveTo>
                    <a:pt x="0" y="0"/>
                  </a:moveTo>
                  <a:lnTo>
                    <a:pt x="0" y="109"/>
                  </a:lnTo>
                  <a:lnTo>
                    <a:pt x="143" y="109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FE6FBDA-30BF-4CBD-AB4C-AD3FB6074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8" y="1326"/>
              <a:ext cx="235" cy="250"/>
            </a:xfrm>
            <a:custGeom>
              <a:avLst/>
              <a:gdLst>
                <a:gd name="T0" fmla="*/ 0 w 235"/>
                <a:gd name="T1" fmla="*/ 0 h 250"/>
                <a:gd name="T2" fmla="*/ 0 w 235"/>
                <a:gd name="T3" fmla="*/ 250 h 250"/>
                <a:gd name="T4" fmla="*/ 235 w 235"/>
                <a:gd name="T5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5" h="250">
                  <a:moveTo>
                    <a:pt x="0" y="0"/>
                  </a:moveTo>
                  <a:lnTo>
                    <a:pt x="0" y="250"/>
                  </a:lnTo>
                  <a:lnTo>
                    <a:pt x="235" y="250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B60BD3C7-8F14-4B5B-B8C2-7CF667EEB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7" y="1322"/>
              <a:ext cx="51" cy="348"/>
            </a:xfrm>
            <a:custGeom>
              <a:avLst/>
              <a:gdLst>
                <a:gd name="T0" fmla="*/ 0 w 51"/>
                <a:gd name="T1" fmla="*/ 348 h 348"/>
                <a:gd name="T2" fmla="*/ 0 w 51"/>
                <a:gd name="T3" fmla="*/ 0 h 348"/>
                <a:gd name="T4" fmla="*/ 51 w 51"/>
                <a:gd name="T5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348">
                  <a:moveTo>
                    <a:pt x="0" y="348"/>
                  </a:moveTo>
                  <a:lnTo>
                    <a:pt x="0" y="0"/>
                  </a:lnTo>
                  <a:lnTo>
                    <a:pt x="51" y="0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9194F493-1662-45E0-B938-7FC89C074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1" y="1854"/>
              <a:ext cx="162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ru-RU" altLang="ru-RU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Geoglobus</a:t>
              </a:r>
              <a:r>
                <a:rPr lang="en-US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ahangari</a:t>
              </a:r>
              <a:r>
                <a:rPr lang="en-US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dirty="0">
                  <a:solidFill>
                    <a:srgbClr val="000000"/>
                  </a:solidFill>
                </a:rPr>
                <a:t>234</a:t>
              </a:r>
              <a:r>
                <a:rPr lang="en-US" altLang="ru-RU" sz="1200" dirty="0">
                  <a:solidFill>
                    <a:srgbClr val="000000"/>
                  </a:solidFill>
                </a:rPr>
                <a:t> (C</a:t>
              </a:r>
              <a:r>
                <a:rPr lang="ru-RU" altLang="ru-RU" sz="1200" dirty="0">
                  <a:solidFill>
                    <a:srgbClr val="000000"/>
                  </a:solidFill>
                </a:rPr>
                <a:t>P011267</a:t>
              </a:r>
              <a:r>
                <a:rPr lang="en-US" altLang="ru-RU" sz="1200" dirty="0">
                  <a:solidFill>
                    <a:srgbClr val="000000"/>
                  </a:solidFill>
                </a:rPr>
                <a:t>)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B181F77A-5A6D-425B-8DC1-5C60056EE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914"/>
              <a:ext cx="173" cy="109"/>
            </a:xfrm>
            <a:custGeom>
              <a:avLst/>
              <a:gdLst>
                <a:gd name="T0" fmla="*/ 0 w 173"/>
                <a:gd name="T1" fmla="*/ 109 h 109"/>
                <a:gd name="T2" fmla="*/ 0 w 173"/>
                <a:gd name="T3" fmla="*/ 0 h 109"/>
                <a:gd name="T4" fmla="*/ 173 w 173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" h="109">
                  <a:moveTo>
                    <a:pt x="0" y="109"/>
                  </a:moveTo>
                  <a:lnTo>
                    <a:pt x="0" y="0"/>
                  </a:lnTo>
                  <a:lnTo>
                    <a:pt x="173" y="0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17147FB4-53FC-4D36-BE44-92E2AD21F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4" y="2079"/>
              <a:ext cx="184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ru-RU" altLang="ru-RU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Geoglobus</a:t>
              </a:r>
              <a:r>
                <a:rPr lang="ru-RU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acetivorans</a:t>
              </a:r>
              <a:r>
                <a:rPr lang="en-US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dirty="0">
                  <a:solidFill>
                    <a:srgbClr val="000000"/>
                  </a:solidFill>
                </a:rPr>
                <a:t>SBH6 (CP009552)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5DAEBF32-36B6-473E-A4B9-DDA9CBFB4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2030"/>
              <a:ext cx="336" cy="109"/>
            </a:xfrm>
            <a:custGeom>
              <a:avLst/>
              <a:gdLst>
                <a:gd name="T0" fmla="*/ 0 w 336"/>
                <a:gd name="T1" fmla="*/ 0 h 109"/>
                <a:gd name="T2" fmla="*/ 0 w 336"/>
                <a:gd name="T3" fmla="*/ 109 h 109"/>
                <a:gd name="T4" fmla="*/ 336 w 336"/>
                <a:gd name="T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109">
                  <a:moveTo>
                    <a:pt x="0" y="0"/>
                  </a:moveTo>
                  <a:lnTo>
                    <a:pt x="0" y="109"/>
                  </a:lnTo>
                  <a:lnTo>
                    <a:pt x="336" y="109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4B9A2D17-D948-487D-9107-B9DBC88CC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7" y="1677"/>
              <a:ext cx="177" cy="350"/>
            </a:xfrm>
            <a:custGeom>
              <a:avLst/>
              <a:gdLst>
                <a:gd name="T0" fmla="*/ 0 w 177"/>
                <a:gd name="T1" fmla="*/ 0 h 350"/>
                <a:gd name="T2" fmla="*/ 0 w 177"/>
                <a:gd name="T3" fmla="*/ 350 h 350"/>
                <a:gd name="T4" fmla="*/ 177 w 177"/>
                <a:gd name="T5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" h="350">
                  <a:moveTo>
                    <a:pt x="0" y="0"/>
                  </a:moveTo>
                  <a:lnTo>
                    <a:pt x="0" y="350"/>
                  </a:lnTo>
                  <a:lnTo>
                    <a:pt x="177" y="350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F7A326FB-CB24-4866-AFEB-55019B65D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0" y="1673"/>
              <a:ext cx="107" cy="399"/>
            </a:xfrm>
            <a:custGeom>
              <a:avLst/>
              <a:gdLst>
                <a:gd name="T0" fmla="*/ 0 w 107"/>
                <a:gd name="T1" fmla="*/ 399 h 399"/>
                <a:gd name="T2" fmla="*/ 0 w 107"/>
                <a:gd name="T3" fmla="*/ 0 h 399"/>
                <a:gd name="T4" fmla="*/ 107 w 107"/>
                <a:gd name="T5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399">
                  <a:moveTo>
                    <a:pt x="0" y="399"/>
                  </a:moveTo>
                  <a:lnTo>
                    <a:pt x="0" y="0"/>
                  </a:lnTo>
                  <a:lnTo>
                    <a:pt x="107" y="0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8B1A47B4-7D75-4C6E-B94A-75D56C247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0" y="2305"/>
              <a:ext cx="20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ru-RU" altLang="ru-RU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Ferroglobus</a:t>
              </a:r>
              <a:r>
                <a:rPr lang="en-US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placidus</a:t>
              </a:r>
              <a:r>
                <a:rPr lang="en-US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dirty="0">
                  <a:solidFill>
                    <a:srgbClr val="000000"/>
                  </a:solidFill>
                </a:rPr>
                <a:t>DSM</a:t>
              </a:r>
              <a:r>
                <a:rPr lang="en-US" altLang="ru-RU" sz="1200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dirty="0">
                  <a:solidFill>
                    <a:srgbClr val="000000"/>
                  </a:solidFill>
                </a:rPr>
                <a:t>10642</a:t>
              </a:r>
              <a:r>
                <a:rPr lang="en-US" altLang="ru-RU" sz="1200" dirty="0">
                  <a:solidFill>
                    <a:srgbClr val="000000"/>
                  </a:solidFill>
                </a:rPr>
                <a:t> (</a:t>
              </a:r>
              <a:r>
                <a:rPr lang="ru-RU" altLang="ru-RU" sz="1200" dirty="0">
                  <a:solidFill>
                    <a:srgbClr val="000000"/>
                  </a:solidFill>
                </a:rPr>
                <a:t>CP001899</a:t>
              </a:r>
              <a:r>
                <a:rPr lang="en-US" altLang="ru-RU" sz="1200" dirty="0">
                  <a:solidFill>
                    <a:srgbClr val="000000"/>
                  </a:solidFill>
                </a:rPr>
                <a:t>)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04E735A6-E3E5-4780-A5DC-5EE52F4CB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9" y="2365"/>
              <a:ext cx="168" cy="109"/>
            </a:xfrm>
            <a:custGeom>
              <a:avLst/>
              <a:gdLst>
                <a:gd name="T0" fmla="*/ 0 w 168"/>
                <a:gd name="T1" fmla="*/ 109 h 109"/>
                <a:gd name="T2" fmla="*/ 0 w 168"/>
                <a:gd name="T3" fmla="*/ 0 h 109"/>
                <a:gd name="T4" fmla="*/ 168 w 168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8" h="109">
                  <a:moveTo>
                    <a:pt x="0" y="109"/>
                  </a:moveTo>
                  <a:lnTo>
                    <a:pt x="0" y="0"/>
                  </a:lnTo>
                  <a:lnTo>
                    <a:pt x="168" y="0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6FDD8549-2517-44B2-983E-261E3C75D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7" y="2530"/>
              <a:ext cx="218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ru-RU" altLang="ru-RU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lang="ru-RU" altLang="ru-RU" sz="1200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Archaeoglobus</a:t>
              </a:r>
              <a:r>
                <a:rPr lang="en-US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profundus</a:t>
              </a:r>
              <a:r>
                <a:rPr lang="en-US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dirty="0">
                  <a:solidFill>
                    <a:srgbClr val="000000"/>
                  </a:solidFill>
                </a:rPr>
                <a:t>DSM</a:t>
              </a:r>
              <a:r>
                <a:rPr lang="en-US" altLang="ru-RU" sz="1200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dirty="0">
                  <a:solidFill>
                    <a:srgbClr val="000000"/>
                  </a:solidFill>
                </a:rPr>
                <a:t>5631</a:t>
              </a:r>
              <a:r>
                <a:rPr lang="en-US" altLang="ru-RU" sz="1200" dirty="0">
                  <a:solidFill>
                    <a:srgbClr val="000000"/>
                  </a:solidFill>
                </a:rPr>
                <a:t> (</a:t>
              </a:r>
              <a:r>
                <a:rPr lang="ru-RU" altLang="ru-RU" sz="1200" dirty="0">
                  <a:solidFill>
                    <a:srgbClr val="000000"/>
                  </a:solidFill>
                </a:rPr>
                <a:t>CP001857</a:t>
              </a:r>
              <a:r>
                <a:rPr lang="en-US" altLang="ru-RU" sz="1200" dirty="0">
                  <a:solidFill>
                    <a:srgbClr val="000000"/>
                  </a:solidFill>
                </a:rPr>
                <a:t>)</a:t>
              </a:r>
              <a:endParaRPr lang="ru-RU" altLang="ru-RU" dirty="0"/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4BF7BC99-5187-42E2-954C-EDA46EF45B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9" y="2481"/>
              <a:ext cx="344" cy="109"/>
            </a:xfrm>
            <a:custGeom>
              <a:avLst/>
              <a:gdLst>
                <a:gd name="T0" fmla="*/ 0 w 344"/>
                <a:gd name="T1" fmla="*/ 0 h 109"/>
                <a:gd name="T2" fmla="*/ 0 w 344"/>
                <a:gd name="T3" fmla="*/ 109 h 109"/>
                <a:gd name="T4" fmla="*/ 344 w 344"/>
                <a:gd name="T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4" h="109">
                  <a:moveTo>
                    <a:pt x="0" y="0"/>
                  </a:moveTo>
                  <a:lnTo>
                    <a:pt x="0" y="109"/>
                  </a:lnTo>
                  <a:lnTo>
                    <a:pt x="344" y="109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5077E763-5510-42F9-AB16-BF8EEDCBB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0" y="2079"/>
              <a:ext cx="199" cy="398"/>
            </a:xfrm>
            <a:custGeom>
              <a:avLst/>
              <a:gdLst>
                <a:gd name="T0" fmla="*/ 0 w 199"/>
                <a:gd name="T1" fmla="*/ 0 h 398"/>
                <a:gd name="T2" fmla="*/ 0 w 199"/>
                <a:gd name="T3" fmla="*/ 398 h 398"/>
                <a:gd name="T4" fmla="*/ 199 w 199"/>
                <a:gd name="T5" fmla="*/ 39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" h="398">
                  <a:moveTo>
                    <a:pt x="0" y="0"/>
                  </a:moveTo>
                  <a:lnTo>
                    <a:pt x="0" y="398"/>
                  </a:lnTo>
                  <a:lnTo>
                    <a:pt x="199" y="398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F7E180A1-04A1-4F93-B4BE-16B306061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5" y="2075"/>
              <a:ext cx="945" cy="451"/>
            </a:xfrm>
            <a:custGeom>
              <a:avLst/>
              <a:gdLst>
                <a:gd name="T0" fmla="*/ 0 w 945"/>
                <a:gd name="T1" fmla="*/ 451 h 451"/>
                <a:gd name="T2" fmla="*/ 0 w 945"/>
                <a:gd name="T3" fmla="*/ 0 h 451"/>
                <a:gd name="T4" fmla="*/ 945 w 945"/>
                <a:gd name="T5" fmla="*/ 0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5" h="451">
                  <a:moveTo>
                    <a:pt x="0" y="451"/>
                  </a:moveTo>
                  <a:lnTo>
                    <a:pt x="0" y="0"/>
                  </a:lnTo>
                  <a:lnTo>
                    <a:pt x="945" y="0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Rectangle 31">
              <a:extLst>
                <a:ext uri="{FF2B5EF4-FFF2-40B4-BE49-F238E27FC236}">
                  <a16:creationId xmlns:a16="http://schemas.microsoft.com/office/drawing/2014/main" id="{775AF6EF-DAF0-44A2-97F9-2E687E05D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" y="2755"/>
              <a:ext cx="227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ru-RU" altLang="ru-RU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Methanocaldococcus</a:t>
              </a:r>
              <a:r>
                <a:rPr lang="en-US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jannaschii</a:t>
              </a:r>
              <a:r>
                <a:rPr lang="en-US" altLang="ru-RU" sz="1200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dirty="0">
                  <a:solidFill>
                    <a:srgbClr val="000000"/>
                  </a:solidFill>
                </a:rPr>
                <a:t>DSM</a:t>
              </a:r>
              <a:r>
                <a:rPr lang="en-US" altLang="ru-RU" sz="1200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dirty="0">
                  <a:solidFill>
                    <a:srgbClr val="000000"/>
                  </a:solidFill>
                </a:rPr>
                <a:t>2661</a:t>
              </a:r>
              <a:r>
                <a:rPr lang="en-US" altLang="ru-RU" sz="1200" dirty="0">
                  <a:solidFill>
                    <a:srgbClr val="000000"/>
                  </a:solidFill>
                </a:rPr>
                <a:t> (</a:t>
              </a:r>
              <a:r>
                <a:rPr lang="ru-RU" altLang="ru-RU" sz="1200" dirty="0">
                  <a:solidFill>
                    <a:srgbClr val="000000"/>
                  </a:solidFill>
                </a:rPr>
                <a:t>L77117</a:t>
              </a:r>
              <a:r>
                <a:rPr lang="en-US" altLang="ru-RU" sz="1200" dirty="0">
                  <a:solidFill>
                    <a:srgbClr val="000000"/>
                  </a:solidFill>
                </a:rPr>
                <a:t>)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D1DE18F6-D586-449E-87EA-21004C63D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7" y="2816"/>
              <a:ext cx="1458" cy="165"/>
            </a:xfrm>
            <a:custGeom>
              <a:avLst/>
              <a:gdLst>
                <a:gd name="T0" fmla="*/ 0 w 1458"/>
                <a:gd name="T1" fmla="*/ 165 h 165"/>
                <a:gd name="T2" fmla="*/ 0 w 1458"/>
                <a:gd name="T3" fmla="*/ 0 h 165"/>
                <a:gd name="T4" fmla="*/ 1458 w 1458"/>
                <a:gd name="T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8" h="165">
                  <a:moveTo>
                    <a:pt x="0" y="165"/>
                  </a:moveTo>
                  <a:lnTo>
                    <a:pt x="0" y="0"/>
                  </a:lnTo>
                  <a:lnTo>
                    <a:pt x="1458" y="0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Rectangle 33">
              <a:extLst>
                <a:ext uri="{FF2B5EF4-FFF2-40B4-BE49-F238E27FC236}">
                  <a16:creationId xmlns:a16="http://schemas.microsoft.com/office/drawing/2014/main" id="{2901AA02-B169-40AC-AD21-798237847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" y="2981"/>
              <a:ext cx="198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ru-RU" altLang="ru-RU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Pyrococcus</a:t>
              </a:r>
              <a:r>
                <a:rPr lang="ru-RU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furiosus</a:t>
              </a:r>
              <a:r>
                <a:rPr lang="ru-RU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dirty="0">
                  <a:solidFill>
                    <a:srgbClr val="000000"/>
                  </a:solidFill>
                </a:rPr>
                <a:t>DSM 3638</a:t>
              </a:r>
              <a:r>
                <a:rPr lang="en-US" altLang="ru-RU" sz="1200" dirty="0">
                  <a:solidFill>
                    <a:srgbClr val="000000"/>
                  </a:solidFill>
                </a:rPr>
                <a:t> (NR 074375) </a:t>
              </a:r>
              <a:endParaRPr lang="ru-RU" altLang="ru-RU" dirty="0"/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A94BC958-73B5-4889-984B-F19A89017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4" y="3041"/>
              <a:ext cx="205" cy="109"/>
            </a:xfrm>
            <a:custGeom>
              <a:avLst/>
              <a:gdLst>
                <a:gd name="T0" fmla="*/ 0 w 205"/>
                <a:gd name="T1" fmla="*/ 109 h 109"/>
                <a:gd name="T2" fmla="*/ 0 w 205"/>
                <a:gd name="T3" fmla="*/ 0 h 109"/>
                <a:gd name="T4" fmla="*/ 205 w 205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" h="109">
                  <a:moveTo>
                    <a:pt x="0" y="109"/>
                  </a:moveTo>
                  <a:lnTo>
                    <a:pt x="0" y="0"/>
                  </a:lnTo>
                  <a:lnTo>
                    <a:pt x="205" y="0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Rectangle 35">
              <a:extLst>
                <a:ext uri="{FF2B5EF4-FFF2-40B4-BE49-F238E27FC236}">
                  <a16:creationId xmlns:a16="http://schemas.microsoft.com/office/drawing/2014/main" id="{018A4238-67DB-46B9-82B3-8618E2E6C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2" y="3206"/>
              <a:ext cx="194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ru-RU" altLang="ru-RU" sz="1200" i="1" dirty="0" err="1">
                  <a:solidFill>
                    <a:srgbClr val="000000"/>
                  </a:solidFill>
                </a:rPr>
                <a:t>Thermococcus</a:t>
              </a:r>
              <a:r>
                <a:rPr lang="ru-RU" altLang="ru-RU" sz="1200" i="1" dirty="0">
                  <a:solidFill>
                    <a:srgbClr val="000000"/>
                  </a:solidFill>
                </a:rPr>
                <a:t> </a:t>
              </a:r>
              <a:r>
                <a:rPr lang="ru-RU" altLang="ru-RU" sz="1200" i="1" dirty="0" err="1">
                  <a:solidFill>
                    <a:srgbClr val="000000"/>
                  </a:solidFill>
                </a:rPr>
                <a:t>celer</a:t>
              </a:r>
              <a:r>
                <a:rPr lang="ru-RU" altLang="ru-RU" sz="1200" i="1" dirty="0">
                  <a:solidFill>
                    <a:srgbClr val="000000"/>
                  </a:solidFill>
                </a:rPr>
                <a:t>  </a:t>
              </a:r>
              <a:r>
                <a:rPr lang="ru-RU" altLang="ru-RU" sz="1200" dirty="0">
                  <a:solidFill>
                    <a:srgbClr val="000000"/>
                  </a:solidFill>
                </a:rPr>
                <a:t>DSM 2476</a:t>
              </a:r>
              <a:r>
                <a:rPr lang="en-US" altLang="ru-RU" sz="1200" dirty="0">
                  <a:solidFill>
                    <a:srgbClr val="000000"/>
                  </a:solidFill>
                </a:rPr>
                <a:t> (AY099174) </a:t>
              </a:r>
              <a:endParaRPr lang="ru-RU" altLang="ru-RU" dirty="0"/>
            </a:p>
          </p:txBody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7D480253-2FCF-41E2-B536-048047B90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4" y="3157"/>
              <a:ext cx="304" cy="109"/>
            </a:xfrm>
            <a:custGeom>
              <a:avLst/>
              <a:gdLst>
                <a:gd name="T0" fmla="*/ 0 w 304"/>
                <a:gd name="T1" fmla="*/ 0 h 109"/>
                <a:gd name="T2" fmla="*/ 0 w 304"/>
                <a:gd name="T3" fmla="*/ 109 h 109"/>
                <a:gd name="T4" fmla="*/ 304 w 304"/>
                <a:gd name="T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4" h="109">
                  <a:moveTo>
                    <a:pt x="0" y="0"/>
                  </a:moveTo>
                  <a:lnTo>
                    <a:pt x="0" y="109"/>
                  </a:lnTo>
                  <a:lnTo>
                    <a:pt x="304" y="109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8F6E4F9E-5A3C-41E2-BF61-12EA7A2886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7" y="2988"/>
              <a:ext cx="1227" cy="166"/>
            </a:xfrm>
            <a:custGeom>
              <a:avLst/>
              <a:gdLst>
                <a:gd name="T0" fmla="*/ 0 w 1227"/>
                <a:gd name="T1" fmla="*/ 0 h 166"/>
                <a:gd name="T2" fmla="*/ 0 w 1227"/>
                <a:gd name="T3" fmla="*/ 166 h 166"/>
                <a:gd name="T4" fmla="*/ 1227 w 1227"/>
                <a:gd name="T5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7" h="166">
                  <a:moveTo>
                    <a:pt x="0" y="0"/>
                  </a:moveTo>
                  <a:lnTo>
                    <a:pt x="0" y="166"/>
                  </a:lnTo>
                  <a:lnTo>
                    <a:pt x="1227" y="166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F6B8883F-4875-447C-BFF4-8068B6F41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5" y="2534"/>
              <a:ext cx="342" cy="451"/>
            </a:xfrm>
            <a:custGeom>
              <a:avLst/>
              <a:gdLst>
                <a:gd name="T0" fmla="*/ 0 w 342"/>
                <a:gd name="T1" fmla="*/ 0 h 451"/>
                <a:gd name="T2" fmla="*/ 0 w 342"/>
                <a:gd name="T3" fmla="*/ 451 h 451"/>
                <a:gd name="T4" fmla="*/ 342 w 342"/>
                <a:gd name="T5" fmla="*/ 45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2" h="451">
                  <a:moveTo>
                    <a:pt x="0" y="0"/>
                  </a:moveTo>
                  <a:lnTo>
                    <a:pt x="0" y="451"/>
                  </a:lnTo>
                  <a:lnTo>
                    <a:pt x="342" y="451"/>
                  </a:lnTo>
                </a:path>
              </a:pathLst>
            </a:custGeom>
            <a:noFill/>
            <a:ln w="127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Rectangle 39">
              <a:extLst>
                <a:ext uri="{FF2B5EF4-FFF2-40B4-BE49-F238E27FC236}">
                  <a16:creationId xmlns:a16="http://schemas.microsoft.com/office/drawing/2014/main" id="{4428DD70-DC35-49DF-8F41-DC8E79083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5" y="3176"/>
              <a:ext cx="1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100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40">
              <a:extLst>
                <a:ext uri="{FF2B5EF4-FFF2-40B4-BE49-F238E27FC236}">
                  <a16:creationId xmlns:a16="http://schemas.microsoft.com/office/drawing/2014/main" id="{6D5BC24C-D9D5-4BF4-8CC6-C299841762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500"/>
              <a:ext cx="1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100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1">
              <a:extLst>
                <a:ext uri="{FF2B5EF4-FFF2-40B4-BE49-F238E27FC236}">
                  <a16:creationId xmlns:a16="http://schemas.microsoft.com/office/drawing/2014/main" id="{FD1C639C-70E7-45AA-84C3-029D36A26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2" y="781"/>
              <a:ext cx="135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96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2">
              <a:extLst>
                <a:ext uri="{FF2B5EF4-FFF2-40B4-BE49-F238E27FC236}">
                  <a16:creationId xmlns:a16="http://schemas.microsoft.com/office/drawing/2014/main" id="{008A5454-CAB9-4DD2-AEBD-226E6E00E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1598"/>
              <a:ext cx="1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100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3">
              <a:extLst>
                <a:ext uri="{FF2B5EF4-FFF2-40B4-BE49-F238E27FC236}">
                  <a16:creationId xmlns:a16="http://schemas.microsoft.com/office/drawing/2014/main" id="{A0348E50-B484-45FB-81EA-AE42A445A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4" y="950"/>
              <a:ext cx="135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95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4">
              <a:extLst>
                <a:ext uri="{FF2B5EF4-FFF2-40B4-BE49-F238E27FC236}">
                  <a16:creationId xmlns:a16="http://schemas.microsoft.com/office/drawing/2014/main" id="{B7CF7CEB-279D-46D8-97DF-D384465CA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0" y="2049"/>
              <a:ext cx="135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98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5">
              <a:extLst>
                <a:ext uri="{FF2B5EF4-FFF2-40B4-BE49-F238E27FC236}">
                  <a16:creationId xmlns:a16="http://schemas.microsoft.com/office/drawing/2014/main" id="{8E2B8146-F2C5-4AD3-8862-9118F212D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1" y="1957"/>
              <a:ext cx="1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100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6">
              <a:extLst>
                <a:ext uri="{FF2B5EF4-FFF2-40B4-BE49-F238E27FC236}">
                  <a16:creationId xmlns:a16="http://schemas.microsoft.com/office/drawing/2014/main" id="{9C7FB401-5A76-4C79-A32D-2315C432A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3" y="1555"/>
              <a:ext cx="135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85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7">
              <a:extLst>
                <a:ext uri="{FF2B5EF4-FFF2-40B4-BE49-F238E27FC236}">
                  <a16:creationId xmlns:a16="http://schemas.microsoft.com/office/drawing/2014/main" id="{C296D989-A7C9-401C-B429-E7BF75811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4" y="1203"/>
              <a:ext cx="135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70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Line 48">
              <a:extLst>
                <a:ext uri="{FF2B5EF4-FFF2-40B4-BE49-F238E27FC236}">
                  <a16:creationId xmlns:a16="http://schemas.microsoft.com/office/drawing/2014/main" id="{05093036-6A15-49BF-B2A0-674A98F7A3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1" y="3565"/>
              <a:ext cx="410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Line 49">
              <a:extLst>
                <a:ext uri="{FF2B5EF4-FFF2-40B4-BE49-F238E27FC236}">
                  <a16:creationId xmlns:a16="http://schemas.microsoft.com/office/drawing/2014/main" id="{968A42E9-0B33-44A1-97B9-6C20B0BBDA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1" y="3535"/>
              <a:ext cx="0" cy="6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Line 50">
              <a:extLst>
                <a:ext uri="{FF2B5EF4-FFF2-40B4-BE49-F238E27FC236}">
                  <a16:creationId xmlns:a16="http://schemas.microsoft.com/office/drawing/2014/main" id="{18564C59-2651-4313-AB5F-CA8C41344B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1" y="3535"/>
              <a:ext cx="0" cy="6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Rectangle 51">
              <a:extLst>
                <a:ext uri="{FF2B5EF4-FFF2-40B4-BE49-F238E27FC236}">
                  <a16:creationId xmlns:a16="http://schemas.microsoft.com/office/drawing/2014/main" id="{B417BDE3-4EC6-40E3-B349-23B26161E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7" y="3603"/>
              <a:ext cx="2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</a:rPr>
                <a:t>0.02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96ABBA2-EA5F-4FFA-A965-EB14C787D7D8}"/>
              </a:ext>
            </a:extLst>
          </p:cNvPr>
          <p:cNvSpPr txBox="1"/>
          <p:nvPr/>
        </p:nvSpPr>
        <p:spPr>
          <a:xfrm>
            <a:off x="293957" y="5857874"/>
            <a:ext cx="11075766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1. </a:t>
            </a:r>
            <a:r>
              <a:rPr lang="en-US" sz="1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Neighbor joining phylogenetic tree based on 16S rRNA gene sequences showing the position of strain SE56</a:t>
            </a:r>
            <a:r>
              <a:rPr lang="en-US" sz="1200" baseline="300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among the other members of the class </a:t>
            </a:r>
            <a:r>
              <a:rPr lang="en-US" sz="1200" i="1" dirty="0" err="1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Archaeoglobi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sz="1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Only type strains were included into analysis. Bootstrap values based on 1000 replicates are shown at branch nodes. </a:t>
            </a:r>
            <a:r>
              <a:rPr lang="en-US" sz="1200" i="1" dirty="0" err="1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Methanocaldococcus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jannaschii</a:t>
            </a:r>
            <a:r>
              <a:rPr lang="en-US" sz="1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DSM 2661</a:t>
            </a:r>
            <a:r>
              <a:rPr lang="en-US" sz="1200" baseline="300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 err="1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Pyrococcus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furiosus</a:t>
            </a:r>
            <a:r>
              <a:rPr lang="en-US" sz="1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DSM 3638</a:t>
            </a:r>
            <a:r>
              <a:rPr lang="en-US" sz="1200" baseline="300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and 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Thermococcus </a:t>
            </a:r>
            <a:r>
              <a:rPr lang="en-US" sz="1200" i="1" dirty="0" err="1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celer</a:t>
            </a:r>
            <a:r>
              <a:rPr lang="en-US" sz="1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DSM 2476</a:t>
            </a:r>
            <a:r>
              <a:rPr lang="en-US" sz="1200" baseline="300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were used as outgroup. Bar, 0.02 substitutions per nucleotide position.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07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989060" y="1062529"/>
            <a:ext cx="2912918" cy="2233450"/>
            <a:chOff x="700265" y="828767"/>
            <a:chExt cx="2912918" cy="2233450"/>
          </a:xfrm>
        </p:grpSpPr>
        <p:sp>
          <p:nvSpPr>
            <p:cNvPr id="7" name="TextBox 6"/>
            <p:cNvSpPr txBox="1"/>
            <p:nvPr/>
          </p:nvSpPr>
          <p:spPr>
            <a:xfrm>
              <a:off x="2556483" y="2815996"/>
              <a:ext cx="10567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Temperature, </a:t>
              </a:r>
              <a:r>
                <a:rPr kumimoji="0" lang="en-US" sz="1000" b="1" i="0" u="none" strike="noStrike" kern="1200" cap="none" spc="0" normalizeH="0" baseline="30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</a:t>
              </a: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52171" y="1476861"/>
              <a:ext cx="15424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Maximum growth rate, %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505582" y="585914"/>
            <a:ext cx="3893452" cy="2765150"/>
            <a:chOff x="5696649" y="218354"/>
            <a:chExt cx="4762563" cy="3051298"/>
          </a:xfrm>
        </p:grpSpPr>
        <p:graphicFrame>
          <p:nvGraphicFramePr>
            <p:cNvPr id="5" name="Диаграмма 4"/>
            <p:cNvGraphicFramePr>
              <a:graphicFrameLocks/>
            </p:cNvGraphicFramePr>
            <p:nvPr/>
          </p:nvGraphicFramePr>
          <p:xfrm>
            <a:off x="5887212" y="218354"/>
            <a:ext cx="4572000" cy="28575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7302486" y="2997951"/>
              <a:ext cx="1957302" cy="2717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NaCl concentration, % w/v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4996228" y="1353427"/>
              <a:ext cx="1702025" cy="301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Maximum growth rate, %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989060" y="3880354"/>
            <a:ext cx="2374486" cy="2314926"/>
            <a:chOff x="1950768" y="3729972"/>
            <a:chExt cx="2423376" cy="2276087"/>
          </a:xfrm>
        </p:grpSpPr>
        <p:sp>
          <p:nvSpPr>
            <p:cNvPr id="20" name="TextBox 19"/>
            <p:cNvSpPr txBox="1"/>
            <p:nvPr/>
          </p:nvSpPr>
          <p:spPr>
            <a:xfrm rot="16200000">
              <a:off x="1318148" y="4362592"/>
              <a:ext cx="1516532" cy="251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Maximum growth rate, %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3526" y="5763969"/>
              <a:ext cx="340618" cy="242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pH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617948" y="354142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11301" y="354142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33978" y="328498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9798D6-810C-464A-8A00-3E92EBC5CDC6}"/>
              </a:ext>
            </a:extLst>
          </p:cNvPr>
          <p:cNvSpPr txBox="1"/>
          <p:nvPr/>
        </p:nvSpPr>
        <p:spPr>
          <a:xfrm>
            <a:off x="279550" y="6309320"/>
            <a:ext cx="10585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Supplementary Figure 2.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Effect of temperature (A), pH (B) and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NaCI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concentrations (C) on growth of isolate SE56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Maximum growth rates (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μmax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were calculated from slopes of the corresponding growth curves. 100% corresponds to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μmax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under optimal conditions (0.28±0.01 h-1).</a:t>
            </a:r>
          </a:p>
        </p:txBody>
      </p:sp>
      <p:graphicFrame>
        <p:nvGraphicFramePr>
          <p:cNvPr id="25" name="Диаграмма 24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/>
        </p:nvGraphicFramePr>
        <p:xfrm>
          <a:off x="2239013" y="3435649"/>
          <a:ext cx="3915320" cy="263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id="{C27E612C-3346-4BED-BC3E-FE8355EE4A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537153"/>
              </p:ext>
            </p:extLst>
          </p:nvPr>
        </p:nvGraphicFramePr>
        <p:xfrm>
          <a:off x="2246132" y="692696"/>
          <a:ext cx="3915319" cy="2436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996603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260</Words>
  <Application>Microsoft Office PowerPoint</Application>
  <PresentationFormat>Широкоэкранный</PresentationFormat>
  <Paragraphs>34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MS Sans Serif</vt:lpstr>
      <vt:lpstr>Tahoma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Galina Slobodkina</dc:creator>
  <cp:lastModifiedBy>Galina Slobodkina</cp:lastModifiedBy>
  <cp:revision>16</cp:revision>
  <dcterms:created xsi:type="dcterms:W3CDTF">2020-03-31T14:02:23Z</dcterms:created>
  <dcterms:modified xsi:type="dcterms:W3CDTF">2021-06-29T09:42:00Z</dcterms:modified>
</cp:coreProperties>
</file>