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2" r:id="rId2"/>
    <p:sldId id="271" r:id="rId3"/>
    <p:sldId id="264" r:id="rId4"/>
    <p:sldId id="258" r:id="rId5"/>
    <p:sldId id="265" r:id="rId6"/>
    <p:sldId id="263" r:id="rId7"/>
    <p:sldId id="270" r:id="rId8"/>
    <p:sldId id="272" r:id="rId9"/>
    <p:sldId id="267"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C0C0C0"/>
    <a:srgbClr val="ACC2D2"/>
    <a:srgbClr val="5A86A5"/>
    <a:srgbClr val="B399BA"/>
    <a:srgbClr val="693476"/>
    <a:srgbClr val="FDEC51"/>
    <a:srgbClr val="5DC594"/>
    <a:srgbClr val="008000"/>
    <a:srgbClr val="0999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54" autoAdjust="0"/>
    <p:restoredTop sz="95268" autoAdjust="0"/>
  </p:normalViewPr>
  <p:slideViewPr>
    <p:cSldViewPr snapToGrid="0">
      <p:cViewPr>
        <p:scale>
          <a:sx n="85" d="100"/>
          <a:sy n="85" d="100"/>
        </p:scale>
        <p:origin x="-96" y="-6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0DDA8-5413-44E4-916D-AEF406510BCA}" type="datetimeFigureOut">
              <a:rPr lang="fr-FR" smtClean="0"/>
              <a:t>28/11/2023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4AC6E-E54F-481F-B220-F4FDC613CD5F}" type="slidenum">
              <a:rPr lang="fr-FR" smtClean="0"/>
              <a:t>‹#›</a:t>
            </a:fld>
            <a:endParaRPr lang="fr-FR"/>
          </a:p>
        </p:txBody>
      </p:sp>
    </p:spTree>
    <p:extLst>
      <p:ext uri="{BB962C8B-B14F-4D97-AF65-F5344CB8AC3E}">
        <p14:creationId xmlns:p14="http://schemas.microsoft.com/office/powerpoint/2010/main" val="362816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latin typeface="Arial" panose="020B0604020202020204" pitchFamily="34" charset="0"/>
                <a:cs typeface="Arial" panose="020B0604020202020204" pitchFamily="34" charset="0"/>
              </a:rPr>
              <a:t>Figure</a:t>
            </a:r>
            <a:r>
              <a:rPr lang="fr-FR" b="1" baseline="0" dirty="0">
                <a:latin typeface="Arial" panose="020B0604020202020204" pitchFamily="34" charset="0"/>
                <a:cs typeface="Arial" panose="020B0604020202020204" pitchFamily="34" charset="0"/>
              </a:rPr>
              <a:t> 1: </a:t>
            </a:r>
            <a:r>
              <a:rPr lang="fr-FR" b="1" i="1" baseline="0" dirty="0">
                <a:latin typeface="Arial" panose="020B0604020202020204" pitchFamily="34" charset="0"/>
                <a:cs typeface="Arial" panose="020B0604020202020204" pitchFamily="34" charset="0"/>
              </a:rPr>
              <a:t>N</a:t>
            </a:r>
            <a:r>
              <a:rPr lang="en-US" sz="1200" b="1" kern="1200" baseline="30000" dirty="0">
                <a:solidFill>
                  <a:schemeClr val="tx1"/>
                </a:solidFill>
                <a:effectLst/>
                <a:latin typeface="Arial" panose="020B0604020202020204" pitchFamily="34" charset="0"/>
                <a:ea typeface="+mn-ea"/>
                <a:cs typeface="Arial" panose="020B0604020202020204" pitchFamily="34" charset="0"/>
              </a:rPr>
              <a:t>6</a:t>
            </a:r>
            <a:r>
              <a:rPr lang="fr-FR" b="1" baseline="0" dirty="0">
                <a:latin typeface="Arial" panose="020B0604020202020204" pitchFamily="34" charset="0"/>
                <a:cs typeface="Arial" panose="020B0604020202020204" pitchFamily="34" charset="0"/>
              </a:rPr>
              <a:t>-</a:t>
            </a:r>
            <a:r>
              <a:rPr lang="fr-FR" b="1" baseline="0" dirty="0" err="1">
                <a:latin typeface="Arial" panose="020B0604020202020204" pitchFamily="34" charset="0"/>
                <a:cs typeface="Arial" panose="020B0604020202020204" pitchFamily="34" charset="0"/>
              </a:rPr>
              <a:t>methyladenosine</a:t>
            </a:r>
            <a:r>
              <a:rPr lang="fr-FR" b="1" baseline="0" dirty="0">
                <a:latin typeface="Arial" panose="020B0604020202020204" pitchFamily="34" charset="0"/>
                <a:cs typeface="Arial" panose="020B0604020202020204" pitchFamily="34" charset="0"/>
              </a:rPr>
              <a:t> signatures of </a:t>
            </a:r>
            <a:r>
              <a:rPr lang="fr-FR" b="1" baseline="0" dirty="0" err="1">
                <a:latin typeface="Arial" panose="020B0604020202020204" pitchFamily="34" charset="0"/>
                <a:cs typeface="Arial" panose="020B0604020202020204" pitchFamily="34" charset="0"/>
              </a:rPr>
              <a:t>oyster</a:t>
            </a:r>
            <a:r>
              <a:rPr lang="fr-FR" b="1" baseline="0" dirty="0">
                <a:latin typeface="Arial" panose="020B0604020202020204" pitchFamily="34" charset="0"/>
                <a:cs typeface="Arial" panose="020B0604020202020204" pitchFamily="34" charset="0"/>
              </a:rPr>
              <a:t> RNA classes.</a:t>
            </a:r>
          </a:p>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a:latin typeface="Arial" panose="020B0604020202020204" pitchFamily="34" charset="0"/>
                <a:cs typeface="Arial" panose="020B0604020202020204" pitchFamily="34" charset="0"/>
              </a:rPr>
              <a:t>A</a:t>
            </a:r>
            <a:r>
              <a:rPr lang="fr-FR" baseline="0" dirty="0">
                <a:latin typeface="Arial" panose="020B0604020202020204" pitchFamily="34" charset="0"/>
                <a:cs typeface="Arial" panose="020B0604020202020204" pitchFamily="34" charset="0"/>
              </a:rPr>
              <a:t>: m</a:t>
            </a:r>
            <a:r>
              <a:rPr lang="en-US" sz="1200" kern="1200" baseline="30000" dirty="0">
                <a:solidFill>
                  <a:schemeClr val="tx1"/>
                </a:solidFill>
                <a:effectLst/>
                <a:latin typeface="Arial" panose="020B0604020202020204" pitchFamily="34" charset="0"/>
                <a:ea typeface="+mn-ea"/>
                <a:cs typeface="Arial" panose="020B0604020202020204" pitchFamily="34" charset="0"/>
              </a:rPr>
              <a:t>6</a:t>
            </a:r>
            <a:r>
              <a:rPr lang="fr-FR" baseline="0" dirty="0">
                <a:latin typeface="Arial" panose="020B0604020202020204" pitchFamily="34" charset="0"/>
                <a:cs typeface="Arial" panose="020B0604020202020204" pitchFamily="34" charset="0"/>
              </a:rPr>
              <a:t>A </a:t>
            </a:r>
            <a:r>
              <a:rPr lang="fr-FR" baseline="0" dirty="0" err="1">
                <a:latin typeface="Arial" panose="020B0604020202020204" pitchFamily="34" charset="0"/>
                <a:cs typeface="Arial" panose="020B0604020202020204" pitchFamily="34" charset="0"/>
              </a:rPr>
              <a:t>dist</a:t>
            </a:r>
            <a:r>
              <a:rPr lang="en-US" baseline="0" noProof="0" dirty="0" err="1">
                <a:latin typeface="Arial" panose="020B0604020202020204" pitchFamily="34" charset="0"/>
                <a:cs typeface="Arial" panose="020B0604020202020204" pitchFamily="34" charset="0"/>
              </a:rPr>
              <a:t>ribution</a:t>
            </a:r>
            <a:r>
              <a:rPr lang="en-US" baseline="0" noProof="0" dirty="0">
                <a:latin typeface="Arial" panose="020B0604020202020204" pitchFamily="34" charset="0"/>
                <a:cs typeface="Arial" panose="020B0604020202020204" pitchFamily="34" charset="0"/>
              </a:rPr>
              <a:t> among RNA classes (mRNA, messenger RNA, lncRNA, long non-coding RNA; DNA TE, DNA transposable element RNA; RNA TE, RNA transposable element RNA; misc. RNA, miscellaneous RNA; </a:t>
            </a:r>
            <a:r>
              <a:rPr lang="en-US" baseline="0" noProof="0" dirty="0" err="1">
                <a:latin typeface="Arial" panose="020B0604020202020204" pitchFamily="34" charset="0"/>
                <a:cs typeface="Arial" panose="020B0604020202020204" pitchFamily="34" charset="0"/>
              </a:rPr>
              <a:t>tRNA</a:t>
            </a:r>
            <a:r>
              <a:rPr lang="en-US" baseline="0" noProof="0" dirty="0">
                <a:latin typeface="Arial" panose="020B0604020202020204" pitchFamily="34" charset="0"/>
                <a:cs typeface="Arial" panose="020B0604020202020204" pitchFamily="34" charset="0"/>
              </a:rPr>
              <a:t>, transfer RNA). Diagram diameter was normalized between RNA classes. </a:t>
            </a:r>
            <a:r>
              <a:rPr lang="en-US" b="1" baseline="0" noProof="0" dirty="0">
                <a:latin typeface="Arial" panose="020B0604020202020204" pitchFamily="34" charset="0"/>
                <a:cs typeface="Arial" panose="020B0604020202020204" pitchFamily="34" charset="0"/>
              </a:rPr>
              <a:t>B</a:t>
            </a:r>
            <a:r>
              <a:rPr lang="en-US" baseline="0" noProof="0" dirty="0">
                <a:latin typeface="Arial" panose="020B0604020202020204" pitchFamily="34" charset="0"/>
                <a:cs typeface="Arial" panose="020B0604020202020204" pitchFamily="34" charset="0"/>
              </a:rPr>
              <a:t>. m</a:t>
            </a:r>
            <a:r>
              <a:rPr lang="en-US" sz="1200" kern="1200" baseline="30000" dirty="0">
                <a:solidFill>
                  <a:schemeClr val="tx1"/>
                </a:solidFill>
                <a:effectLst/>
                <a:latin typeface="Arial" panose="020B0604020202020204" pitchFamily="34" charset="0"/>
                <a:ea typeface="+mn-ea"/>
                <a:cs typeface="Arial" panose="020B0604020202020204" pitchFamily="34" charset="0"/>
              </a:rPr>
              <a:t>6</a:t>
            </a:r>
            <a:r>
              <a:rPr lang="en-US" baseline="0" noProof="0" dirty="0">
                <a:latin typeface="Arial" panose="020B0604020202020204" pitchFamily="34" charset="0"/>
                <a:cs typeface="Arial" panose="020B0604020202020204" pitchFamily="34" charset="0"/>
              </a:rPr>
              <a:t>A localization along mRNAs and </a:t>
            </a:r>
            <a:r>
              <a:rPr lang="en-US" baseline="0" noProof="0" dirty="0" err="1">
                <a:latin typeface="Arial" panose="020B0604020202020204" pitchFamily="34" charset="0"/>
                <a:cs typeface="Arial" panose="020B0604020202020204" pitchFamily="34" charset="0"/>
              </a:rPr>
              <a:t>ncRNAs</a:t>
            </a:r>
            <a:r>
              <a:rPr lang="en-US" baseline="0" noProof="0" dirty="0">
                <a:latin typeface="Arial" panose="020B0604020202020204" pitchFamily="34" charset="0"/>
                <a:cs typeface="Arial" panose="020B0604020202020204" pitchFamily="34" charset="0"/>
              </a:rPr>
              <a:t>. UTR, untranslated region; CDS, coding sequence; kb, </a:t>
            </a:r>
            <a:r>
              <a:rPr lang="en-US" baseline="0" noProof="0" dirty="0" err="1">
                <a:latin typeface="Arial" panose="020B0604020202020204" pitchFamily="34" charset="0"/>
                <a:cs typeface="Arial" panose="020B0604020202020204" pitchFamily="34" charset="0"/>
              </a:rPr>
              <a:t>kilobase</a:t>
            </a:r>
            <a:r>
              <a:rPr lang="en-US" baseline="0" noProof="0" dirty="0">
                <a:latin typeface="Arial" panose="020B0604020202020204" pitchFamily="34" charset="0"/>
                <a:cs typeface="Arial" panose="020B0604020202020204" pitchFamily="34" charset="0"/>
              </a:rPr>
              <a:t>. </a:t>
            </a:r>
            <a:r>
              <a:rPr lang="en-US" b="1" baseline="0" noProof="0" dirty="0">
                <a:latin typeface="Arial" panose="020B0604020202020204" pitchFamily="34" charset="0"/>
                <a:cs typeface="Arial" panose="020B0604020202020204" pitchFamily="34" charset="0"/>
              </a:rPr>
              <a:t>C</a:t>
            </a:r>
            <a:r>
              <a:rPr lang="en-US" baseline="0" noProof="0" dirty="0">
                <a:latin typeface="Arial" panose="020B0604020202020204" pitchFamily="34" charset="0"/>
                <a:cs typeface="Arial" panose="020B0604020202020204" pitchFamily="34" charset="0"/>
              </a:rPr>
              <a:t>. Consensus sequence of the m</a:t>
            </a:r>
            <a:r>
              <a:rPr lang="en-US" sz="1200" kern="1200" baseline="30000" dirty="0">
                <a:solidFill>
                  <a:schemeClr val="tx1"/>
                </a:solidFill>
                <a:effectLst/>
                <a:latin typeface="Arial" panose="020B0604020202020204" pitchFamily="34" charset="0"/>
                <a:ea typeface="+mn-ea"/>
                <a:cs typeface="Arial" panose="020B0604020202020204" pitchFamily="34" charset="0"/>
              </a:rPr>
              <a:t>6</a:t>
            </a:r>
            <a:r>
              <a:rPr lang="en-US" baseline="0" noProof="0" dirty="0">
                <a:latin typeface="Arial" panose="020B0604020202020204" pitchFamily="34" charset="0"/>
                <a:cs typeface="Arial" panose="020B0604020202020204" pitchFamily="34" charset="0"/>
              </a:rPr>
              <a:t>A motif in the oyster identified by HOMER. </a:t>
            </a:r>
            <a:r>
              <a:rPr lang="en-US" b="1" baseline="0" noProof="0" dirty="0">
                <a:latin typeface="Arial" panose="020B0604020202020204" pitchFamily="34" charset="0"/>
                <a:cs typeface="Arial" panose="020B0604020202020204" pitchFamily="34" charset="0"/>
              </a:rPr>
              <a:t>D</a:t>
            </a:r>
            <a:r>
              <a:rPr lang="en-US" baseline="0" noProof="0" dirty="0">
                <a:latin typeface="Arial" panose="020B0604020202020204" pitchFamily="34" charset="0"/>
                <a:cs typeface="Arial" panose="020B0604020202020204" pitchFamily="34" charset="0"/>
              </a:rPr>
              <a:t>. Violin plot of the mean methylation level of the methylated transcripts of mRNA, lncRNA, DNA and RNA (n=) TE classes during oyster development. Letters discriminate significantly different methylation levels (ANOVA followed by </a:t>
            </a:r>
            <a:r>
              <a:rPr lang="en-US" baseline="0" noProof="0" dirty="0" err="1">
                <a:latin typeface="Arial" panose="020B0604020202020204" pitchFamily="34" charset="0"/>
                <a:cs typeface="Arial" panose="020B0604020202020204" pitchFamily="34" charset="0"/>
              </a:rPr>
              <a:t>Bonferroni’s</a:t>
            </a:r>
            <a:r>
              <a:rPr lang="en-US" baseline="0" noProof="0" dirty="0">
                <a:latin typeface="Arial" panose="020B0604020202020204" pitchFamily="34" charset="0"/>
                <a:cs typeface="Arial" panose="020B0604020202020204" pitchFamily="34" charset="0"/>
              </a:rPr>
              <a:t> post hoc test, p</a:t>
            </a:r>
            <a:r>
              <a:rPr lang="fr-FR" sz="1200" kern="1200" dirty="0">
                <a:solidFill>
                  <a:schemeClr val="tx1"/>
                </a:solidFill>
                <a:effectLst/>
                <a:latin typeface="Arial" panose="020B0604020202020204" pitchFamily="34" charset="0"/>
                <a:ea typeface="+mn-ea"/>
                <a:cs typeface="Arial" panose="020B0604020202020204" pitchFamily="34" charset="0"/>
              </a:rPr>
              <a:t>&lt;0,05)</a:t>
            </a:r>
            <a:r>
              <a:rPr lang="en-US" baseline="0" noProof="0" dirty="0">
                <a:latin typeface="Arial" panose="020B0604020202020204" pitchFamily="34" charset="0"/>
                <a:cs typeface="Arial" panose="020B0604020202020204" pitchFamily="34" charset="0"/>
              </a:rPr>
              <a:t>.. E: Egg, FE: Fertilized egg, 2/8C: Two to eight cells, M: Morula, B: Blastula, G: Gastrula, T: </a:t>
            </a:r>
            <a:r>
              <a:rPr lang="en-US" baseline="0" noProof="0" dirty="0" err="1">
                <a:latin typeface="Arial" panose="020B0604020202020204" pitchFamily="34" charset="0"/>
                <a:cs typeface="Arial" panose="020B0604020202020204" pitchFamily="34" charset="0"/>
              </a:rPr>
              <a:t>Trochophore</a:t>
            </a:r>
            <a:r>
              <a:rPr lang="en-US" baseline="0" noProof="0" dirty="0">
                <a:latin typeface="Arial" panose="020B0604020202020204" pitchFamily="34" charset="0"/>
                <a:cs typeface="Arial" panose="020B0604020202020204" pitchFamily="34" charset="0"/>
              </a:rPr>
              <a:t>, D: D-larva, P: </a:t>
            </a:r>
            <a:r>
              <a:rPr lang="en-US" baseline="0" noProof="0" dirty="0" err="1">
                <a:latin typeface="Arial" panose="020B0604020202020204" pitchFamily="34" charset="0"/>
                <a:cs typeface="Arial" panose="020B0604020202020204" pitchFamily="34" charset="0"/>
              </a:rPr>
              <a:t>Pedeveliger</a:t>
            </a:r>
            <a:r>
              <a:rPr lang="en-US" baseline="0" noProof="0" dirty="0">
                <a:latin typeface="Arial" panose="020B0604020202020204" pitchFamily="34" charset="0"/>
                <a:cs typeface="Arial" panose="020B0604020202020204" pitchFamily="34" charset="0"/>
              </a:rPr>
              <a:t>, S: Spat. mRNA (messenger RNA), </a:t>
            </a:r>
            <a:r>
              <a:rPr lang="en-US" baseline="0" noProof="0" dirty="0" err="1">
                <a:latin typeface="Arial" panose="020B0604020202020204" pitchFamily="34" charset="0"/>
                <a:cs typeface="Arial" panose="020B0604020202020204" pitchFamily="34" charset="0"/>
              </a:rPr>
              <a:t>lncRNA</a:t>
            </a:r>
            <a:r>
              <a:rPr lang="en-US" baseline="0" noProof="0" dirty="0">
                <a:latin typeface="Arial" panose="020B0604020202020204" pitchFamily="34" charset="0"/>
                <a:cs typeface="Arial" panose="020B0604020202020204" pitchFamily="34" charset="0"/>
              </a:rPr>
              <a:t> (long non coding RNA), DNA TE (DNA transposable element), RNA TE (RNA transposable element), misc. RNA (miscellaneous RNA), </a:t>
            </a:r>
            <a:r>
              <a:rPr lang="en-US" baseline="0" noProof="0" dirty="0" err="1">
                <a:latin typeface="Arial" panose="020B0604020202020204" pitchFamily="34" charset="0"/>
                <a:cs typeface="Arial" panose="020B0604020202020204" pitchFamily="34" charset="0"/>
              </a:rPr>
              <a:t>tRNA</a:t>
            </a:r>
            <a:r>
              <a:rPr lang="en-US" baseline="0" noProof="0" dirty="0">
                <a:latin typeface="Arial" panose="020B0604020202020204" pitchFamily="34" charset="0"/>
                <a:cs typeface="Arial" panose="020B0604020202020204" pitchFamily="34" charset="0"/>
              </a:rPr>
              <a:t> (transfer RNA).</a:t>
            </a:r>
          </a:p>
          <a:p>
            <a:endParaRPr lang="fr-FR" dirty="0"/>
          </a:p>
        </p:txBody>
      </p:sp>
      <p:sp>
        <p:nvSpPr>
          <p:cNvPr id="4" name="Espace réservé du numéro de diapositive 3"/>
          <p:cNvSpPr>
            <a:spLocks noGrp="1"/>
          </p:cNvSpPr>
          <p:nvPr>
            <p:ph type="sldNum" sz="quarter" idx="10"/>
          </p:nvPr>
        </p:nvSpPr>
        <p:spPr/>
        <p:txBody>
          <a:bodyPr/>
          <a:lstStyle/>
          <a:p>
            <a:fld id="{E1261971-408D-4757-B0A4-F210D229E685}" type="slidenum">
              <a:rPr lang="fr-FR" smtClean="0"/>
              <a:t>1</a:t>
            </a:fld>
            <a:endParaRPr lang="fr-FR"/>
          </a:p>
        </p:txBody>
      </p:sp>
    </p:spTree>
    <p:extLst>
      <p:ext uri="{BB962C8B-B14F-4D97-AF65-F5344CB8AC3E}">
        <p14:creationId xmlns:p14="http://schemas.microsoft.com/office/powerpoint/2010/main" val="206597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latin typeface="Arial" panose="020B0604020202020204" pitchFamily="34" charset="0"/>
                <a:cs typeface="Arial" panose="020B0604020202020204" pitchFamily="34" charset="0"/>
              </a:rPr>
              <a:t>Figure</a:t>
            </a:r>
            <a:r>
              <a:rPr lang="fr-FR" b="1" baseline="0" dirty="0">
                <a:latin typeface="Arial" panose="020B0604020202020204" pitchFamily="34" charset="0"/>
                <a:cs typeface="Arial" panose="020B0604020202020204" pitchFamily="34" charset="0"/>
              </a:rPr>
              <a:t> 1: </a:t>
            </a:r>
            <a:r>
              <a:rPr lang="fr-FR" b="1" i="1" baseline="0" dirty="0">
                <a:latin typeface="Arial" panose="020B0604020202020204" pitchFamily="34" charset="0"/>
                <a:cs typeface="Arial" panose="020B0604020202020204" pitchFamily="34" charset="0"/>
              </a:rPr>
              <a:t>N</a:t>
            </a:r>
            <a:r>
              <a:rPr lang="en-US" sz="1200" b="1" kern="1200" baseline="30000" dirty="0">
                <a:solidFill>
                  <a:schemeClr val="tx1"/>
                </a:solidFill>
                <a:effectLst/>
                <a:latin typeface="Arial" panose="020B0604020202020204" pitchFamily="34" charset="0"/>
                <a:ea typeface="+mn-ea"/>
                <a:cs typeface="Arial" panose="020B0604020202020204" pitchFamily="34" charset="0"/>
              </a:rPr>
              <a:t>6</a:t>
            </a:r>
            <a:r>
              <a:rPr lang="fr-FR" b="1" baseline="0" dirty="0">
                <a:latin typeface="Arial" panose="020B0604020202020204" pitchFamily="34" charset="0"/>
                <a:cs typeface="Arial" panose="020B0604020202020204" pitchFamily="34" charset="0"/>
              </a:rPr>
              <a:t>-</a:t>
            </a:r>
            <a:r>
              <a:rPr lang="fr-FR" b="1" baseline="0" dirty="0" err="1">
                <a:latin typeface="Arial" panose="020B0604020202020204" pitchFamily="34" charset="0"/>
                <a:cs typeface="Arial" panose="020B0604020202020204" pitchFamily="34" charset="0"/>
              </a:rPr>
              <a:t>methyladenosine</a:t>
            </a:r>
            <a:r>
              <a:rPr lang="fr-FR" b="1" baseline="0" dirty="0">
                <a:latin typeface="Arial" panose="020B0604020202020204" pitchFamily="34" charset="0"/>
                <a:cs typeface="Arial" panose="020B0604020202020204" pitchFamily="34" charset="0"/>
              </a:rPr>
              <a:t> signatures of </a:t>
            </a:r>
            <a:r>
              <a:rPr lang="fr-FR" b="1" baseline="0" dirty="0" err="1">
                <a:latin typeface="Arial" panose="020B0604020202020204" pitchFamily="34" charset="0"/>
                <a:cs typeface="Arial" panose="020B0604020202020204" pitchFamily="34" charset="0"/>
              </a:rPr>
              <a:t>oyster</a:t>
            </a:r>
            <a:r>
              <a:rPr lang="fr-FR" b="1" baseline="0" dirty="0">
                <a:latin typeface="Arial" panose="020B0604020202020204" pitchFamily="34" charset="0"/>
                <a:cs typeface="Arial" panose="020B0604020202020204" pitchFamily="34" charset="0"/>
              </a:rPr>
              <a:t> RNA classes.</a:t>
            </a:r>
          </a:p>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a:latin typeface="Arial" panose="020B0604020202020204" pitchFamily="34" charset="0"/>
                <a:cs typeface="Arial" panose="020B0604020202020204" pitchFamily="34" charset="0"/>
              </a:rPr>
              <a:t>A</a:t>
            </a:r>
            <a:r>
              <a:rPr lang="fr-FR" baseline="0" dirty="0">
                <a:latin typeface="Arial" panose="020B0604020202020204" pitchFamily="34" charset="0"/>
                <a:cs typeface="Arial" panose="020B0604020202020204" pitchFamily="34" charset="0"/>
              </a:rPr>
              <a:t>: m</a:t>
            </a:r>
            <a:r>
              <a:rPr lang="en-US" sz="1200" kern="1200" baseline="30000" dirty="0">
                <a:solidFill>
                  <a:schemeClr val="tx1"/>
                </a:solidFill>
                <a:effectLst/>
                <a:latin typeface="Arial" panose="020B0604020202020204" pitchFamily="34" charset="0"/>
                <a:ea typeface="+mn-ea"/>
                <a:cs typeface="Arial" panose="020B0604020202020204" pitchFamily="34" charset="0"/>
              </a:rPr>
              <a:t>6</a:t>
            </a:r>
            <a:r>
              <a:rPr lang="fr-FR" baseline="0" dirty="0">
                <a:latin typeface="Arial" panose="020B0604020202020204" pitchFamily="34" charset="0"/>
                <a:cs typeface="Arial" panose="020B0604020202020204" pitchFamily="34" charset="0"/>
              </a:rPr>
              <a:t>A </a:t>
            </a:r>
            <a:r>
              <a:rPr lang="fr-FR" baseline="0" dirty="0" err="1">
                <a:latin typeface="Arial" panose="020B0604020202020204" pitchFamily="34" charset="0"/>
                <a:cs typeface="Arial" panose="020B0604020202020204" pitchFamily="34" charset="0"/>
              </a:rPr>
              <a:t>dist</a:t>
            </a:r>
            <a:r>
              <a:rPr lang="en-US" baseline="0" noProof="0" dirty="0" err="1">
                <a:latin typeface="Arial" panose="020B0604020202020204" pitchFamily="34" charset="0"/>
                <a:cs typeface="Arial" panose="020B0604020202020204" pitchFamily="34" charset="0"/>
              </a:rPr>
              <a:t>ribution</a:t>
            </a:r>
            <a:r>
              <a:rPr lang="en-US" baseline="0" noProof="0" dirty="0">
                <a:latin typeface="Arial" panose="020B0604020202020204" pitchFamily="34" charset="0"/>
                <a:cs typeface="Arial" panose="020B0604020202020204" pitchFamily="34" charset="0"/>
              </a:rPr>
              <a:t> among RNA classes (mRNA, messenger RNA, lncRNA, long non-coding RNA; DNA TE, DNA transposable element RNA; RNA TE, RNA transposable element RNA; misc. RNA, miscellaneous RNA; </a:t>
            </a:r>
            <a:r>
              <a:rPr lang="en-US" baseline="0" noProof="0" dirty="0" err="1">
                <a:latin typeface="Arial" panose="020B0604020202020204" pitchFamily="34" charset="0"/>
                <a:cs typeface="Arial" panose="020B0604020202020204" pitchFamily="34" charset="0"/>
              </a:rPr>
              <a:t>tRNA</a:t>
            </a:r>
            <a:r>
              <a:rPr lang="en-US" baseline="0" noProof="0" dirty="0">
                <a:latin typeface="Arial" panose="020B0604020202020204" pitchFamily="34" charset="0"/>
                <a:cs typeface="Arial" panose="020B0604020202020204" pitchFamily="34" charset="0"/>
              </a:rPr>
              <a:t>, transfer RNA). Diagram diameter was normalized between RNA classes. </a:t>
            </a:r>
            <a:r>
              <a:rPr lang="en-US" b="1" baseline="0" noProof="0" dirty="0">
                <a:latin typeface="Arial" panose="020B0604020202020204" pitchFamily="34" charset="0"/>
                <a:cs typeface="Arial" panose="020B0604020202020204" pitchFamily="34" charset="0"/>
              </a:rPr>
              <a:t>B</a:t>
            </a:r>
            <a:r>
              <a:rPr lang="en-US" baseline="0" noProof="0" dirty="0">
                <a:latin typeface="Arial" panose="020B0604020202020204" pitchFamily="34" charset="0"/>
                <a:cs typeface="Arial" panose="020B0604020202020204" pitchFamily="34" charset="0"/>
              </a:rPr>
              <a:t>. m</a:t>
            </a:r>
            <a:r>
              <a:rPr lang="en-US" sz="1200" kern="1200" baseline="30000" dirty="0">
                <a:solidFill>
                  <a:schemeClr val="tx1"/>
                </a:solidFill>
                <a:effectLst/>
                <a:latin typeface="Arial" panose="020B0604020202020204" pitchFamily="34" charset="0"/>
                <a:ea typeface="+mn-ea"/>
                <a:cs typeface="Arial" panose="020B0604020202020204" pitchFamily="34" charset="0"/>
              </a:rPr>
              <a:t>6</a:t>
            </a:r>
            <a:r>
              <a:rPr lang="en-US" baseline="0" noProof="0" dirty="0">
                <a:latin typeface="Arial" panose="020B0604020202020204" pitchFamily="34" charset="0"/>
                <a:cs typeface="Arial" panose="020B0604020202020204" pitchFamily="34" charset="0"/>
              </a:rPr>
              <a:t>A localization along mRNAs and </a:t>
            </a:r>
            <a:r>
              <a:rPr lang="en-US" baseline="0" noProof="0" dirty="0" err="1">
                <a:latin typeface="Arial" panose="020B0604020202020204" pitchFamily="34" charset="0"/>
                <a:cs typeface="Arial" panose="020B0604020202020204" pitchFamily="34" charset="0"/>
              </a:rPr>
              <a:t>ncRNAs</a:t>
            </a:r>
            <a:r>
              <a:rPr lang="en-US" baseline="0" noProof="0" dirty="0">
                <a:latin typeface="Arial" panose="020B0604020202020204" pitchFamily="34" charset="0"/>
                <a:cs typeface="Arial" panose="020B0604020202020204" pitchFamily="34" charset="0"/>
              </a:rPr>
              <a:t>. UTR, untranslated region; CDS, coding sequence; kb, </a:t>
            </a:r>
            <a:r>
              <a:rPr lang="en-US" baseline="0" noProof="0" dirty="0" err="1">
                <a:latin typeface="Arial" panose="020B0604020202020204" pitchFamily="34" charset="0"/>
                <a:cs typeface="Arial" panose="020B0604020202020204" pitchFamily="34" charset="0"/>
              </a:rPr>
              <a:t>kilobase</a:t>
            </a:r>
            <a:r>
              <a:rPr lang="en-US" baseline="0" noProof="0" dirty="0">
                <a:latin typeface="Arial" panose="020B0604020202020204" pitchFamily="34" charset="0"/>
                <a:cs typeface="Arial" panose="020B0604020202020204" pitchFamily="34" charset="0"/>
              </a:rPr>
              <a:t>. </a:t>
            </a:r>
            <a:r>
              <a:rPr lang="en-US" b="1" baseline="0" noProof="0" dirty="0">
                <a:latin typeface="Arial" panose="020B0604020202020204" pitchFamily="34" charset="0"/>
                <a:cs typeface="Arial" panose="020B0604020202020204" pitchFamily="34" charset="0"/>
              </a:rPr>
              <a:t>C</a:t>
            </a:r>
            <a:r>
              <a:rPr lang="en-US" baseline="0" noProof="0" dirty="0">
                <a:latin typeface="Arial" panose="020B0604020202020204" pitchFamily="34" charset="0"/>
                <a:cs typeface="Arial" panose="020B0604020202020204" pitchFamily="34" charset="0"/>
              </a:rPr>
              <a:t>. Consensus sequence of the m</a:t>
            </a:r>
            <a:r>
              <a:rPr lang="en-US" sz="1200" kern="1200" baseline="30000" dirty="0">
                <a:solidFill>
                  <a:schemeClr val="tx1"/>
                </a:solidFill>
                <a:effectLst/>
                <a:latin typeface="Arial" panose="020B0604020202020204" pitchFamily="34" charset="0"/>
                <a:ea typeface="+mn-ea"/>
                <a:cs typeface="Arial" panose="020B0604020202020204" pitchFamily="34" charset="0"/>
              </a:rPr>
              <a:t>6</a:t>
            </a:r>
            <a:r>
              <a:rPr lang="en-US" baseline="0" noProof="0" dirty="0">
                <a:latin typeface="Arial" panose="020B0604020202020204" pitchFamily="34" charset="0"/>
                <a:cs typeface="Arial" panose="020B0604020202020204" pitchFamily="34" charset="0"/>
              </a:rPr>
              <a:t>A motif in the oyster identified by HOMER. </a:t>
            </a:r>
            <a:r>
              <a:rPr lang="en-US" b="1" baseline="0" noProof="0" dirty="0">
                <a:latin typeface="Arial" panose="020B0604020202020204" pitchFamily="34" charset="0"/>
                <a:cs typeface="Arial" panose="020B0604020202020204" pitchFamily="34" charset="0"/>
              </a:rPr>
              <a:t>D</a:t>
            </a:r>
            <a:r>
              <a:rPr lang="en-US" baseline="0" noProof="0" dirty="0">
                <a:latin typeface="Arial" panose="020B0604020202020204" pitchFamily="34" charset="0"/>
                <a:cs typeface="Arial" panose="020B0604020202020204" pitchFamily="34" charset="0"/>
              </a:rPr>
              <a:t>. Violin plot of the mean methylation level of the methylated transcripts of mRNA, lncRNA, DNA and RNA (n=) TE classes during oyster development. Letters discriminate significantly different methylation levels (ANOVA followed by </a:t>
            </a:r>
            <a:r>
              <a:rPr lang="en-US" baseline="0" noProof="0" dirty="0" err="1">
                <a:latin typeface="Arial" panose="020B0604020202020204" pitchFamily="34" charset="0"/>
                <a:cs typeface="Arial" panose="020B0604020202020204" pitchFamily="34" charset="0"/>
              </a:rPr>
              <a:t>Bonferroni’s</a:t>
            </a:r>
            <a:r>
              <a:rPr lang="en-US" baseline="0" noProof="0" dirty="0">
                <a:latin typeface="Arial" panose="020B0604020202020204" pitchFamily="34" charset="0"/>
                <a:cs typeface="Arial" panose="020B0604020202020204" pitchFamily="34" charset="0"/>
              </a:rPr>
              <a:t> post hoc test, p</a:t>
            </a:r>
            <a:r>
              <a:rPr lang="fr-FR" sz="1200" kern="1200" dirty="0">
                <a:solidFill>
                  <a:schemeClr val="tx1"/>
                </a:solidFill>
                <a:effectLst/>
                <a:latin typeface="Arial" panose="020B0604020202020204" pitchFamily="34" charset="0"/>
                <a:ea typeface="+mn-ea"/>
                <a:cs typeface="Arial" panose="020B0604020202020204" pitchFamily="34" charset="0"/>
              </a:rPr>
              <a:t>&lt;0,05)</a:t>
            </a:r>
            <a:r>
              <a:rPr lang="en-US" baseline="0" noProof="0" dirty="0">
                <a:latin typeface="Arial" panose="020B0604020202020204" pitchFamily="34" charset="0"/>
                <a:cs typeface="Arial" panose="020B0604020202020204" pitchFamily="34" charset="0"/>
              </a:rPr>
              <a:t>.. E: Egg, FE: Fertilized egg, 2/8C: Two to eight cells, M: Morula, B: Blastula, G: Gastrula, T: </a:t>
            </a:r>
            <a:r>
              <a:rPr lang="en-US" baseline="0" noProof="0" dirty="0" err="1">
                <a:latin typeface="Arial" panose="020B0604020202020204" pitchFamily="34" charset="0"/>
                <a:cs typeface="Arial" panose="020B0604020202020204" pitchFamily="34" charset="0"/>
              </a:rPr>
              <a:t>Trochophore</a:t>
            </a:r>
            <a:r>
              <a:rPr lang="en-US" baseline="0" noProof="0" dirty="0">
                <a:latin typeface="Arial" panose="020B0604020202020204" pitchFamily="34" charset="0"/>
                <a:cs typeface="Arial" panose="020B0604020202020204" pitchFamily="34" charset="0"/>
              </a:rPr>
              <a:t>, D: D-larva, P: </a:t>
            </a:r>
            <a:r>
              <a:rPr lang="en-US" baseline="0" noProof="0" dirty="0" err="1">
                <a:latin typeface="Arial" panose="020B0604020202020204" pitchFamily="34" charset="0"/>
                <a:cs typeface="Arial" panose="020B0604020202020204" pitchFamily="34" charset="0"/>
              </a:rPr>
              <a:t>Pedeveliger</a:t>
            </a:r>
            <a:r>
              <a:rPr lang="en-US" baseline="0" noProof="0" dirty="0">
                <a:latin typeface="Arial" panose="020B0604020202020204" pitchFamily="34" charset="0"/>
                <a:cs typeface="Arial" panose="020B0604020202020204" pitchFamily="34" charset="0"/>
              </a:rPr>
              <a:t>, S: Spat. mRNA (messenger RNA), </a:t>
            </a:r>
            <a:r>
              <a:rPr lang="en-US" baseline="0" noProof="0" dirty="0" err="1">
                <a:latin typeface="Arial" panose="020B0604020202020204" pitchFamily="34" charset="0"/>
                <a:cs typeface="Arial" panose="020B0604020202020204" pitchFamily="34" charset="0"/>
              </a:rPr>
              <a:t>lncRNA</a:t>
            </a:r>
            <a:r>
              <a:rPr lang="en-US" baseline="0" noProof="0" dirty="0">
                <a:latin typeface="Arial" panose="020B0604020202020204" pitchFamily="34" charset="0"/>
                <a:cs typeface="Arial" panose="020B0604020202020204" pitchFamily="34" charset="0"/>
              </a:rPr>
              <a:t> (long non coding RNA), DNA TE (DNA transposable element), RNA TE (RNA transposable element), misc. RNA (miscellaneous RNA), </a:t>
            </a:r>
            <a:r>
              <a:rPr lang="en-US" baseline="0" noProof="0" dirty="0" err="1">
                <a:latin typeface="Arial" panose="020B0604020202020204" pitchFamily="34" charset="0"/>
                <a:cs typeface="Arial" panose="020B0604020202020204" pitchFamily="34" charset="0"/>
              </a:rPr>
              <a:t>tRNA</a:t>
            </a:r>
            <a:r>
              <a:rPr lang="en-US" baseline="0" noProof="0" dirty="0">
                <a:latin typeface="Arial" panose="020B0604020202020204" pitchFamily="34" charset="0"/>
                <a:cs typeface="Arial" panose="020B0604020202020204" pitchFamily="34" charset="0"/>
              </a:rPr>
              <a:t> (transfer RNA).</a:t>
            </a:r>
          </a:p>
          <a:p>
            <a:endParaRPr lang="fr-FR" dirty="0"/>
          </a:p>
        </p:txBody>
      </p:sp>
      <p:sp>
        <p:nvSpPr>
          <p:cNvPr id="4" name="Espace réservé du numéro de diapositive 3"/>
          <p:cNvSpPr>
            <a:spLocks noGrp="1"/>
          </p:cNvSpPr>
          <p:nvPr>
            <p:ph type="sldNum" sz="quarter" idx="10"/>
          </p:nvPr>
        </p:nvSpPr>
        <p:spPr/>
        <p:txBody>
          <a:bodyPr/>
          <a:lstStyle/>
          <a:p>
            <a:fld id="{E1261971-408D-4757-B0A4-F210D229E685}" type="slidenum">
              <a:rPr lang="fr-FR" smtClean="0"/>
              <a:t>2</a:t>
            </a:fld>
            <a:endParaRPr lang="fr-FR"/>
          </a:p>
        </p:txBody>
      </p:sp>
    </p:spTree>
    <p:extLst>
      <p:ext uri="{BB962C8B-B14F-4D97-AF65-F5344CB8AC3E}">
        <p14:creationId xmlns:p14="http://schemas.microsoft.com/office/powerpoint/2010/main" val="4290508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Figure 2: </a:t>
            </a:r>
            <a:r>
              <a:rPr lang="en-US" sz="1200" b="1" kern="1200" dirty="0" err="1">
                <a:solidFill>
                  <a:schemeClr val="tx1"/>
                </a:solidFill>
                <a:effectLst/>
                <a:latin typeface="Arial" panose="020B0604020202020204" pitchFamily="34" charset="0"/>
                <a:ea typeface="+mn-ea"/>
                <a:cs typeface="Arial" panose="020B0604020202020204" pitchFamily="34" charset="0"/>
              </a:rPr>
              <a:t>Epitranscriptome</a:t>
            </a:r>
            <a:r>
              <a:rPr lang="en-US" sz="1200" b="1" kern="1200" dirty="0">
                <a:solidFill>
                  <a:schemeClr val="tx1"/>
                </a:solidFill>
                <a:effectLst/>
                <a:latin typeface="Arial" panose="020B0604020202020204" pitchFamily="34" charset="0"/>
                <a:ea typeface="+mn-ea"/>
                <a:cs typeface="Arial" panose="020B0604020202020204" pitchFamily="34" charset="0"/>
              </a:rPr>
              <a:t> dynamics</a:t>
            </a:r>
            <a:r>
              <a:rPr lang="en-US" sz="1200" b="1" kern="1200" baseline="0" dirty="0">
                <a:solidFill>
                  <a:schemeClr val="tx1"/>
                </a:solidFill>
                <a:effectLst/>
                <a:latin typeface="Arial" panose="020B0604020202020204" pitchFamily="34" charset="0"/>
                <a:ea typeface="+mn-ea"/>
                <a:cs typeface="Arial" panose="020B0604020202020204" pitchFamily="34" charset="0"/>
              </a:rPr>
              <a:t> during oyster development</a:t>
            </a:r>
            <a:r>
              <a:rPr lang="en-US" sz="1200" b="1" kern="1200" dirty="0">
                <a:solidFill>
                  <a:schemeClr val="tx1"/>
                </a:solidFill>
                <a:effectLst/>
                <a:latin typeface="Arial" panose="020B0604020202020204" pitchFamily="34" charset="0"/>
                <a:ea typeface="+mn-ea"/>
                <a:cs typeface="Arial" panose="020B0604020202020204" pitchFamily="34" charset="0"/>
              </a:rPr>
              <a:t>.</a:t>
            </a:r>
            <a:endParaRPr lang="fr-FR"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a:t>
            </a:r>
            <a:r>
              <a:rPr lang="en-US" sz="1200" kern="1200" dirty="0">
                <a:solidFill>
                  <a:schemeClr val="tx1"/>
                </a:solidFill>
                <a:effectLst/>
                <a:latin typeface="Arial" panose="020B0604020202020204" pitchFamily="34" charset="0"/>
                <a:ea typeface="+mn-ea"/>
                <a:cs typeface="Arial" panose="020B0604020202020204" pitchFamily="34" charset="0"/>
              </a:rPr>
              <a:t>. Principal component analysis of </a:t>
            </a:r>
            <a:r>
              <a:rPr lang="en-US" sz="1200" kern="1200" dirty="0" err="1">
                <a:solidFill>
                  <a:schemeClr val="tx1"/>
                </a:solidFill>
                <a:effectLst/>
                <a:latin typeface="Arial" panose="020B0604020202020204" pitchFamily="34" charset="0"/>
                <a:ea typeface="+mn-ea"/>
                <a:cs typeface="Arial" panose="020B0604020202020204" pitchFamily="34" charset="0"/>
              </a:rPr>
              <a:t>MeRIP-seq</a:t>
            </a:r>
            <a:r>
              <a:rPr lang="en-US" sz="1200" kern="1200" dirty="0">
                <a:solidFill>
                  <a:schemeClr val="tx1"/>
                </a:solidFill>
                <a:effectLst/>
                <a:latin typeface="Arial" panose="020B0604020202020204" pitchFamily="34" charset="0"/>
                <a:ea typeface="+mn-ea"/>
                <a:cs typeface="Arial" panose="020B0604020202020204" pitchFamily="34" charset="0"/>
              </a:rPr>
              <a:t> results. PCA plot of the first two principal components of the </a:t>
            </a:r>
            <a:r>
              <a:rPr lang="en-US" sz="1200" kern="1200" dirty="0" err="1">
                <a:solidFill>
                  <a:schemeClr val="tx1"/>
                </a:solidFill>
                <a:effectLst/>
                <a:latin typeface="Arial" panose="020B0604020202020204" pitchFamily="34" charset="0"/>
                <a:ea typeface="+mn-ea"/>
                <a:cs typeface="Arial" panose="020B0604020202020204" pitchFamily="34" charset="0"/>
              </a:rPr>
              <a:t>MeRIP-seq</a:t>
            </a:r>
            <a:r>
              <a:rPr lang="en-US" sz="1200" kern="1200" dirty="0">
                <a:solidFill>
                  <a:schemeClr val="tx1"/>
                </a:solidFill>
                <a:effectLst/>
                <a:latin typeface="Arial" panose="020B0604020202020204" pitchFamily="34" charset="0"/>
                <a:ea typeface="+mn-ea"/>
                <a:cs typeface="Arial" panose="020B0604020202020204" pitchFamily="34" charset="0"/>
              </a:rPr>
              <a:t> results for each developmental sample of the two distinct experiments. </a:t>
            </a:r>
            <a:r>
              <a:rPr lang="en-US" sz="1200" b="1" kern="1200" dirty="0">
                <a:solidFill>
                  <a:schemeClr val="tx1"/>
                </a:solidFill>
                <a:effectLst/>
                <a:latin typeface="Arial" panose="020B0604020202020204" pitchFamily="34" charset="0"/>
                <a:ea typeface="+mn-ea"/>
                <a:cs typeface="Arial" panose="020B0604020202020204" pitchFamily="34" charset="0"/>
              </a:rPr>
              <a:t>B.</a:t>
            </a:r>
            <a:r>
              <a:rPr lang="en-US" sz="1200" kern="1200" dirty="0">
                <a:solidFill>
                  <a:schemeClr val="tx1"/>
                </a:solidFill>
                <a:effectLst/>
                <a:latin typeface="Arial" panose="020B0604020202020204" pitchFamily="34" charset="0"/>
                <a:ea typeface="+mn-ea"/>
                <a:cs typeface="Arial" panose="020B0604020202020204" pitchFamily="34" charset="0"/>
              </a:rPr>
              <a:t> Similarity (pairwise</a:t>
            </a:r>
            <a:r>
              <a:rPr lang="en-US" sz="1200" kern="1200" baseline="0" dirty="0">
                <a:solidFill>
                  <a:schemeClr val="tx1"/>
                </a:solidFill>
                <a:effectLst/>
                <a:latin typeface="Arial" panose="020B0604020202020204" pitchFamily="34" charset="0"/>
                <a:ea typeface="+mn-ea"/>
                <a:cs typeface="Arial" panose="020B0604020202020204" pitchFamily="34" charset="0"/>
              </a:rPr>
              <a:t> Pearson’s correlation matrix) </a:t>
            </a:r>
            <a:r>
              <a:rPr lang="en-US" sz="1200" kern="1200" dirty="0">
                <a:solidFill>
                  <a:schemeClr val="tx1"/>
                </a:solidFill>
                <a:effectLst/>
                <a:latin typeface="Arial" panose="020B0604020202020204" pitchFamily="34" charset="0"/>
                <a:ea typeface="+mn-ea"/>
                <a:cs typeface="Arial" panose="020B0604020202020204" pitchFamily="34" charset="0"/>
              </a:rPr>
              <a:t>of </a:t>
            </a:r>
            <a:r>
              <a:rPr lang="en-US" sz="1200" kern="1200" baseline="0" dirty="0">
                <a:solidFill>
                  <a:schemeClr val="tx1"/>
                </a:solidFill>
                <a:effectLst/>
                <a:latin typeface="Arial" panose="020B0604020202020204" pitchFamily="34" charset="0"/>
                <a:ea typeface="+mn-ea"/>
                <a:cs typeface="Arial" panose="020B0604020202020204" pitchFamily="34" charset="0"/>
              </a:rPr>
              <a:t>m</a:t>
            </a:r>
            <a:r>
              <a:rPr lang="en-US" sz="1200" kern="1200" baseline="30000" dirty="0">
                <a:solidFill>
                  <a:schemeClr val="tx1"/>
                </a:solidFill>
                <a:effectLst/>
                <a:latin typeface="Arial" panose="020B0604020202020204" pitchFamily="34" charset="0"/>
                <a:ea typeface="+mn-ea"/>
                <a:cs typeface="Arial" panose="020B0604020202020204" pitchFamily="34" charset="0"/>
              </a:rPr>
              <a:t>6</a:t>
            </a:r>
            <a:r>
              <a:rPr lang="en-US" sz="1200" kern="1200" baseline="0" dirty="0">
                <a:solidFill>
                  <a:schemeClr val="tx1"/>
                </a:solidFill>
                <a:effectLst/>
                <a:latin typeface="Arial" panose="020B0604020202020204" pitchFamily="34" charset="0"/>
                <a:ea typeface="+mn-ea"/>
                <a:cs typeface="Arial" panose="020B0604020202020204" pitchFamily="34" charset="0"/>
              </a:rPr>
              <a:t>A-methylation</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baseline="0" dirty="0">
                <a:solidFill>
                  <a:schemeClr val="tx1"/>
                </a:solidFill>
                <a:effectLst/>
                <a:latin typeface="Arial" panose="020B0604020202020204" pitchFamily="34" charset="0"/>
                <a:ea typeface="+mn-ea"/>
                <a:cs typeface="Arial" panose="020B0604020202020204" pitchFamily="34" charset="0"/>
              </a:rPr>
              <a:t>between samples based on IP/Input signal (see methods). </a:t>
            </a:r>
            <a:r>
              <a:rPr lang="en-US" sz="1200" b="1" kern="1200" dirty="0">
                <a:solidFill>
                  <a:schemeClr val="tx1"/>
                </a:solidFill>
                <a:effectLst/>
                <a:latin typeface="Arial" panose="020B0604020202020204" pitchFamily="34" charset="0"/>
                <a:ea typeface="+mn-ea"/>
                <a:cs typeface="Arial" panose="020B0604020202020204" pitchFamily="34" charset="0"/>
              </a:rPr>
              <a:t>C</a:t>
            </a:r>
            <a:r>
              <a:rPr lang="en-US" baseline="0" noProof="0" dirty="0">
                <a:latin typeface="Arial" panose="020B0604020202020204" pitchFamily="34" charset="0"/>
                <a:cs typeface="Arial" panose="020B0604020202020204" pitchFamily="34" charset="0"/>
              </a:rPr>
              <a:t>. Dynamics of the </a:t>
            </a:r>
            <a:r>
              <a:rPr lang="en-US" sz="1200" kern="1200" baseline="0" dirty="0">
                <a:solidFill>
                  <a:schemeClr val="tx1"/>
                </a:solidFill>
                <a:effectLst/>
                <a:latin typeface="Arial" panose="020B0604020202020204" pitchFamily="34" charset="0"/>
                <a:ea typeface="+mn-ea"/>
                <a:cs typeface="Arial" panose="020B0604020202020204" pitchFamily="34" charset="0"/>
              </a:rPr>
              <a:t>m</a:t>
            </a:r>
            <a:r>
              <a:rPr lang="en-US" sz="1200" kern="1200" baseline="30000" dirty="0">
                <a:solidFill>
                  <a:schemeClr val="tx1"/>
                </a:solidFill>
                <a:effectLst/>
                <a:latin typeface="Arial" panose="020B0604020202020204" pitchFamily="34" charset="0"/>
                <a:ea typeface="+mn-ea"/>
                <a:cs typeface="Arial" panose="020B0604020202020204" pitchFamily="34" charset="0"/>
              </a:rPr>
              <a:t>6</a:t>
            </a:r>
            <a:r>
              <a:rPr lang="en-US" sz="1200" kern="1200" baseline="0" dirty="0">
                <a:solidFill>
                  <a:schemeClr val="tx1"/>
                </a:solidFill>
                <a:effectLst/>
                <a:latin typeface="Arial" panose="020B0604020202020204" pitchFamily="34" charset="0"/>
                <a:ea typeface="+mn-ea"/>
                <a:cs typeface="Arial" panose="020B0604020202020204" pitchFamily="34" charset="0"/>
              </a:rPr>
              <a:t>A</a:t>
            </a:r>
            <a:r>
              <a:rPr lang="en-US" baseline="0" noProof="0" dirty="0">
                <a:latin typeface="Arial" panose="020B0604020202020204" pitchFamily="34" charset="0"/>
                <a:cs typeface="Arial" panose="020B0604020202020204" pitchFamily="34" charset="0"/>
              </a:rPr>
              <a:t>-methylation level of the mRNA (purple) and lncRNA (blue) transcripts. All the transcripts found </a:t>
            </a:r>
            <a:r>
              <a:rPr lang="en-US" sz="1200" kern="1200" baseline="0" dirty="0">
                <a:solidFill>
                  <a:schemeClr val="tx1"/>
                </a:solidFill>
                <a:effectLst/>
                <a:latin typeface="Arial" panose="020B0604020202020204" pitchFamily="34" charset="0"/>
                <a:ea typeface="+mn-ea"/>
                <a:cs typeface="Arial" panose="020B0604020202020204" pitchFamily="34" charset="0"/>
              </a:rPr>
              <a:t>m</a:t>
            </a:r>
            <a:r>
              <a:rPr lang="en-US" sz="1200" kern="1200" baseline="30000" dirty="0">
                <a:solidFill>
                  <a:schemeClr val="tx1"/>
                </a:solidFill>
                <a:effectLst/>
                <a:latin typeface="Arial" panose="020B0604020202020204" pitchFamily="34" charset="0"/>
                <a:ea typeface="+mn-ea"/>
                <a:cs typeface="Arial" panose="020B0604020202020204" pitchFamily="34" charset="0"/>
              </a:rPr>
              <a:t>6</a:t>
            </a:r>
            <a:r>
              <a:rPr lang="en-US" sz="1200" kern="1200" baseline="0" dirty="0">
                <a:solidFill>
                  <a:schemeClr val="tx1"/>
                </a:solidFill>
                <a:effectLst/>
                <a:latin typeface="Arial" panose="020B0604020202020204" pitchFamily="34" charset="0"/>
                <a:ea typeface="+mn-ea"/>
                <a:cs typeface="Arial" panose="020B0604020202020204" pitchFamily="34" charset="0"/>
              </a:rPr>
              <a:t>A</a:t>
            </a:r>
            <a:r>
              <a:rPr lang="en-US" baseline="0" noProof="0" dirty="0">
                <a:latin typeface="Arial" panose="020B0604020202020204" pitchFamily="34" charset="0"/>
                <a:cs typeface="Arial" panose="020B0604020202020204" pitchFamily="34" charset="0"/>
              </a:rPr>
              <a:t>-enriched over background using </a:t>
            </a:r>
            <a:r>
              <a:rPr lang="en-US" baseline="0" noProof="0" dirty="0" err="1">
                <a:latin typeface="Arial" panose="020B0604020202020204" pitchFamily="34" charset="0"/>
                <a:cs typeface="Arial" panose="020B0604020202020204" pitchFamily="34" charset="0"/>
              </a:rPr>
              <a:t>MetPeak</a:t>
            </a:r>
            <a:r>
              <a:rPr lang="en-US" baseline="0" noProof="0" dirty="0">
                <a:latin typeface="Arial" panose="020B0604020202020204" pitchFamily="34" charset="0"/>
                <a:cs typeface="Arial" panose="020B0604020202020204" pitchFamily="34" charset="0"/>
              </a:rPr>
              <a:t> are represented. Areas under the curve are normalized for each RNA class. Undetectable methylation was arbitrarily affected a -5 value for representation purpose. </a:t>
            </a:r>
            <a:r>
              <a:rPr lang="en-US" sz="1200" b="1" kern="1200" dirty="0">
                <a:solidFill>
                  <a:schemeClr val="tx1"/>
                </a:solidFill>
                <a:effectLst/>
                <a:latin typeface="Arial" panose="020B0604020202020204" pitchFamily="34" charset="0"/>
                <a:ea typeface="+mn-ea"/>
                <a:cs typeface="Arial" panose="020B0604020202020204" pitchFamily="34" charset="0"/>
              </a:rPr>
              <a:t>D</a:t>
            </a:r>
            <a:r>
              <a:rPr lang="en-US" baseline="0" noProof="0" dirty="0">
                <a:latin typeface="Arial" panose="020B0604020202020204" pitchFamily="34" charset="0"/>
                <a:cs typeface="Arial" panose="020B0604020202020204" pitchFamily="34" charset="0"/>
              </a:rPr>
              <a:t>. Dynamics of the </a:t>
            </a:r>
            <a:r>
              <a:rPr lang="en-US" sz="1200" kern="1200" baseline="0" dirty="0">
                <a:solidFill>
                  <a:schemeClr val="tx1"/>
                </a:solidFill>
                <a:effectLst/>
                <a:latin typeface="Arial" panose="020B0604020202020204" pitchFamily="34" charset="0"/>
                <a:ea typeface="+mn-ea"/>
                <a:cs typeface="Arial" panose="020B0604020202020204" pitchFamily="34" charset="0"/>
              </a:rPr>
              <a:t>m</a:t>
            </a:r>
            <a:r>
              <a:rPr lang="en-US" sz="1200" kern="1200" baseline="30000" dirty="0">
                <a:solidFill>
                  <a:schemeClr val="tx1"/>
                </a:solidFill>
                <a:effectLst/>
                <a:latin typeface="Arial" panose="020B0604020202020204" pitchFamily="34" charset="0"/>
                <a:ea typeface="+mn-ea"/>
                <a:cs typeface="Arial" panose="020B0604020202020204" pitchFamily="34" charset="0"/>
              </a:rPr>
              <a:t>6</a:t>
            </a:r>
            <a:r>
              <a:rPr lang="en-US" sz="1200" kern="1200" baseline="0" dirty="0">
                <a:solidFill>
                  <a:schemeClr val="tx1"/>
                </a:solidFill>
                <a:effectLst/>
                <a:latin typeface="Arial" panose="020B0604020202020204" pitchFamily="34" charset="0"/>
                <a:ea typeface="+mn-ea"/>
                <a:cs typeface="Arial" panose="020B0604020202020204" pitchFamily="34" charset="0"/>
              </a:rPr>
              <a:t>A</a:t>
            </a:r>
            <a:r>
              <a:rPr lang="en-US" baseline="0" noProof="0" dirty="0">
                <a:latin typeface="Arial" panose="020B0604020202020204" pitchFamily="34" charset="0"/>
                <a:cs typeface="Arial" panose="020B0604020202020204" pitchFamily="34" charset="0"/>
              </a:rPr>
              <a:t>-methylation level of the DNA TE (green) and RNA TE (yellow) transcripts. All the transcripts whose methylation was detected in at least one stage are represented on the density plots. Areas under the curve are normalized for each RNA class. Undetectable methylation was arbitrarily affected a -5 value for representation purpose. </a:t>
            </a:r>
            <a:r>
              <a:rPr lang="en-US" sz="1200" kern="1200" dirty="0">
                <a:solidFill>
                  <a:schemeClr val="tx1"/>
                </a:solidFill>
                <a:effectLst/>
                <a:latin typeface="Arial" panose="020B0604020202020204" pitchFamily="34" charset="0"/>
                <a:ea typeface="+mn-ea"/>
                <a:cs typeface="Arial" panose="020B0604020202020204" pitchFamily="34" charset="0"/>
              </a:rPr>
              <a:t>E: Egg, F E: Fertilized egg, 2/8C: Two to eight cells, M: Morula, B: Blastula, G: Gastrula, T: </a:t>
            </a:r>
            <a:r>
              <a:rPr lang="en-US" sz="1200" kern="1200" dirty="0" err="1">
                <a:solidFill>
                  <a:schemeClr val="tx1"/>
                </a:solidFill>
                <a:effectLst/>
                <a:latin typeface="Arial" panose="020B0604020202020204" pitchFamily="34" charset="0"/>
                <a:ea typeface="+mn-ea"/>
                <a:cs typeface="Arial" panose="020B0604020202020204" pitchFamily="34" charset="0"/>
              </a:rPr>
              <a:t>Trochophore</a:t>
            </a:r>
            <a:r>
              <a:rPr lang="en-US" sz="1200" kern="1200" dirty="0">
                <a:solidFill>
                  <a:schemeClr val="tx1"/>
                </a:solidFill>
                <a:effectLst/>
                <a:latin typeface="Arial" panose="020B0604020202020204" pitchFamily="34" charset="0"/>
                <a:ea typeface="+mn-ea"/>
                <a:cs typeface="Arial" panose="020B0604020202020204" pitchFamily="34" charset="0"/>
              </a:rPr>
              <a:t>, D: D larvae, P: </a:t>
            </a:r>
            <a:r>
              <a:rPr lang="en-US" sz="1200" kern="1200" dirty="0" err="1">
                <a:solidFill>
                  <a:schemeClr val="tx1"/>
                </a:solidFill>
                <a:effectLst/>
                <a:latin typeface="Arial" panose="020B0604020202020204" pitchFamily="34" charset="0"/>
                <a:ea typeface="+mn-ea"/>
                <a:cs typeface="Arial" panose="020B0604020202020204" pitchFamily="34" charset="0"/>
              </a:rPr>
              <a:t>Pediveliger</a:t>
            </a:r>
            <a:r>
              <a:rPr lang="en-US" sz="1200" kern="1200" dirty="0">
                <a:solidFill>
                  <a:schemeClr val="tx1"/>
                </a:solidFill>
                <a:effectLst/>
                <a:latin typeface="Arial" panose="020B0604020202020204" pitchFamily="34" charset="0"/>
                <a:ea typeface="+mn-ea"/>
                <a:cs typeface="Arial" panose="020B0604020202020204" pitchFamily="34" charset="0"/>
              </a:rPr>
              <a:t>, S: Spat.</a:t>
            </a:r>
            <a:endParaRPr lang="fr-FR" sz="12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a:latin typeface="Arial" panose="020B0604020202020204" pitchFamily="34" charset="0"/>
                <a:cs typeface="Arial" panose="020B0604020202020204" pitchFamily="34" charset="0"/>
              </a:rPr>
              <a:t> E: Egg (oocyte), FE: Fertilized egg, 2/8C: Two to eight cell-stage, M: Morula, B: Blastula, G: Gastrula, T: </a:t>
            </a:r>
            <a:r>
              <a:rPr lang="en-US" baseline="0" noProof="0" dirty="0" err="1">
                <a:latin typeface="Arial" panose="020B0604020202020204" pitchFamily="34" charset="0"/>
                <a:cs typeface="Arial" panose="020B0604020202020204" pitchFamily="34" charset="0"/>
              </a:rPr>
              <a:t>Trochophore</a:t>
            </a:r>
            <a:r>
              <a:rPr lang="en-US" baseline="0" noProof="0" dirty="0">
                <a:latin typeface="Arial" panose="020B0604020202020204" pitchFamily="34" charset="0"/>
                <a:cs typeface="Arial" panose="020B0604020202020204" pitchFamily="34" charset="0"/>
              </a:rPr>
              <a:t>, D: D-larva, P: </a:t>
            </a:r>
            <a:r>
              <a:rPr lang="en-US" baseline="0" noProof="0" dirty="0" err="1">
                <a:latin typeface="Arial" panose="020B0604020202020204" pitchFamily="34" charset="0"/>
                <a:cs typeface="Arial" panose="020B0604020202020204" pitchFamily="34" charset="0"/>
              </a:rPr>
              <a:t>Pedeveliger</a:t>
            </a:r>
            <a:r>
              <a:rPr lang="en-US" baseline="0" noProof="0" dirty="0">
                <a:latin typeface="Arial" panose="020B0604020202020204" pitchFamily="34" charset="0"/>
                <a:cs typeface="Arial" panose="020B0604020202020204" pitchFamily="34" charset="0"/>
              </a:rPr>
              <a:t>, S: Spat. mRNA (messenger RNA), lncRNA (long non coding RNA), DNA TE (DNA transposable element), RNA TE (RNA transposable element).</a:t>
            </a:r>
          </a:p>
        </p:txBody>
      </p:sp>
      <p:sp>
        <p:nvSpPr>
          <p:cNvPr id="4" name="Espace réservé du numéro de diapositive 3"/>
          <p:cNvSpPr>
            <a:spLocks noGrp="1"/>
          </p:cNvSpPr>
          <p:nvPr>
            <p:ph type="sldNum" sz="quarter" idx="10"/>
          </p:nvPr>
        </p:nvSpPr>
        <p:spPr/>
        <p:txBody>
          <a:bodyPr/>
          <a:lstStyle/>
          <a:p>
            <a:fld id="{E1261971-408D-4757-B0A4-F210D229E685}" type="slidenum">
              <a:rPr lang="fr-FR" smtClean="0"/>
              <a:t>3</a:t>
            </a:fld>
            <a:endParaRPr lang="fr-FR"/>
          </a:p>
        </p:txBody>
      </p:sp>
    </p:spTree>
    <p:extLst>
      <p:ext uri="{BB962C8B-B14F-4D97-AF65-F5344CB8AC3E}">
        <p14:creationId xmlns:p14="http://schemas.microsoft.com/office/powerpoint/2010/main" val="344699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latin typeface="Arial" panose="020B0604020202020204" pitchFamily="34" charset="0"/>
                <a:cs typeface="Arial" panose="020B0604020202020204" pitchFamily="34" charset="0"/>
              </a:rPr>
              <a:t>Figure</a:t>
            </a:r>
            <a:r>
              <a:rPr lang="fr-FR" b="1" baseline="0" dirty="0">
                <a:latin typeface="Arial" panose="020B0604020202020204" pitchFamily="34" charset="0"/>
                <a:cs typeface="Arial" panose="020B0604020202020204" pitchFamily="34" charset="0"/>
              </a:rPr>
              <a:t> 3: Dynamics of mRNA expression and </a:t>
            </a:r>
            <a:r>
              <a:rPr lang="en-US" sz="1200" b="1" kern="1200" baseline="0" dirty="0">
                <a:solidFill>
                  <a:schemeClr val="tx1"/>
                </a:solidFill>
                <a:effectLst/>
                <a:latin typeface="Arial" panose="020B0604020202020204" pitchFamily="34" charset="0"/>
                <a:ea typeface="+mn-ea"/>
                <a:cs typeface="Arial" panose="020B0604020202020204" pitchFamily="34" charset="0"/>
              </a:rPr>
              <a:t>m</a:t>
            </a:r>
            <a:r>
              <a:rPr lang="en-US" sz="1200" b="1" kern="1200" baseline="30000" dirty="0">
                <a:solidFill>
                  <a:schemeClr val="tx1"/>
                </a:solidFill>
                <a:effectLst/>
                <a:latin typeface="Arial" panose="020B0604020202020204" pitchFamily="34" charset="0"/>
                <a:ea typeface="+mn-ea"/>
                <a:cs typeface="Arial" panose="020B0604020202020204" pitchFamily="34" charset="0"/>
              </a:rPr>
              <a:t>6</a:t>
            </a:r>
            <a:r>
              <a:rPr lang="en-US" sz="1200" b="1" kern="1200" baseline="0" dirty="0">
                <a:solidFill>
                  <a:schemeClr val="tx1"/>
                </a:solidFill>
                <a:effectLst/>
                <a:latin typeface="Arial" panose="020B0604020202020204" pitchFamily="34" charset="0"/>
                <a:ea typeface="+mn-ea"/>
                <a:cs typeface="Arial" panose="020B0604020202020204" pitchFamily="34" charset="0"/>
              </a:rPr>
              <a:t>A</a:t>
            </a:r>
            <a:r>
              <a:rPr lang="fr-FR" b="1" baseline="0" dirty="0">
                <a:latin typeface="Arial" panose="020B0604020202020204" pitchFamily="34" charset="0"/>
                <a:cs typeface="Arial" panose="020B0604020202020204" pitchFamily="34" charset="0"/>
              </a:rPr>
              <a:t> </a:t>
            </a:r>
            <a:r>
              <a:rPr lang="fr-FR" b="1" baseline="0" dirty="0" err="1">
                <a:latin typeface="Arial" panose="020B0604020202020204" pitchFamily="34" charset="0"/>
                <a:cs typeface="Arial" panose="020B0604020202020204" pitchFamily="34" charset="0"/>
              </a:rPr>
              <a:t>methylation</a:t>
            </a:r>
            <a:r>
              <a:rPr lang="fr-FR" b="1" baseline="0" dirty="0">
                <a:latin typeface="Arial" panose="020B0604020202020204" pitchFamily="34" charset="0"/>
                <a:cs typeface="Arial" panose="020B0604020202020204" pitchFamily="34" charset="0"/>
              </a:rPr>
              <a:t> </a:t>
            </a:r>
            <a:r>
              <a:rPr lang="fr-FR" b="1" baseline="0" dirty="0" err="1">
                <a:latin typeface="Arial" panose="020B0604020202020204" pitchFamily="34" charset="0"/>
                <a:cs typeface="Arial" panose="020B0604020202020204" pitchFamily="34" charset="0"/>
              </a:rPr>
              <a:t>during</a:t>
            </a:r>
            <a:r>
              <a:rPr lang="fr-FR" b="1" baseline="0" dirty="0">
                <a:latin typeface="Arial" panose="020B0604020202020204" pitchFamily="34" charset="0"/>
                <a:cs typeface="Arial" panose="020B0604020202020204" pitchFamily="34" charset="0"/>
              </a:rPr>
              <a:t> </a:t>
            </a:r>
            <a:r>
              <a:rPr lang="fr-FR" b="1" baseline="0" dirty="0" err="1">
                <a:latin typeface="Arial" panose="020B0604020202020204" pitchFamily="34" charset="0"/>
                <a:cs typeface="Arial" panose="020B0604020202020204" pitchFamily="34" charset="0"/>
              </a:rPr>
              <a:t>oyster</a:t>
            </a:r>
            <a:r>
              <a:rPr lang="fr-FR" b="1" baseline="0" dirty="0">
                <a:latin typeface="Arial" panose="020B0604020202020204" pitchFamily="34" charset="0"/>
                <a:cs typeface="Arial" panose="020B0604020202020204" pitchFamily="34" charset="0"/>
              </a:rPr>
              <a:t> </a:t>
            </a:r>
            <a:r>
              <a:rPr lang="fr-FR" b="1" baseline="0" dirty="0" err="1">
                <a:latin typeface="Arial" panose="020B0604020202020204" pitchFamily="34" charset="0"/>
                <a:cs typeface="Arial" panose="020B0604020202020204" pitchFamily="34" charset="0"/>
              </a:rPr>
              <a:t>development</a:t>
            </a:r>
            <a:r>
              <a:rPr lang="fr-FR" b="1" baseline="0" dirty="0">
                <a:latin typeface="Arial" panose="020B0604020202020204" pitchFamily="34" charset="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a:latin typeface="Arial" panose="020B0604020202020204" pitchFamily="34" charset="0"/>
                <a:cs typeface="Arial" panose="020B0604020202020204" pitchFamily="34" charset="0"/>
              </a:rPr>
              <a:t>A</a:t>
            </a:r>
            <a:r>
              <a:rPr lang="fr-FR" b="0" baseline="0" dirty="0">
                <a:latin typeface="Arial" panose="020B0604020202020204" pitchFamily="34" charset="0"/>
                <a:cs typeface="Arial" panose="020B0604020202020204" pitchFamily="34" charset="0"/>
              </a:rPr>
              <a:t>.</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Heat</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map</a:t>
            </a:r>
            <a:r>
              <a:rPr lang="fr-FR" baseline="0" dirty="0">
                <a:latin typeface="Arial" panose="020B0604020202020204" pitchFamily="34" charset="0"/>
                <a:cs typeface="Arial" panose="020B0604020202020204" pitchFamily="34" charset="0"/>
              </a:rPr>
              <a:t> of </a:t>
            </a:r>
            <a:r>
              <a:rPr lang="fr-FR" baseline="0" dirty="0" err="1">
                <a:latin typeface="Arial" panose="020B0604020202020204" pitchFamily="34" charset="0"/>
                <a:cs typeface="Arial" panose="020B0604020202020204" pitchFamily="34" charset="0"/>
              </a:rPr>
              <a:t>normalized</a:t>
            </a:r>
            <a:r>
              <a:rPr lang="fr-FR" baseline="0" dirty="0">
                <a:latin typeface="Arial" panose="020B0604020202020204" pitchFamily="34" charset="0"/>
                <a:cs typeface="Arial" panose="020B0604020202020204" pitchFamily="34" charset="0"/>
              </a:rPr>
              <a:t> expression (</a:t>
            </a:r>
            <a:r>
              <a:rPr lang="fr-FR" baseline="0" dirty="0" err="1">
                <a:latin typeface="Arial" panose="020B0604020202020204" pitchFamily="34" charset="0"/>
                <a:cs typeface="Arial" panose="020B0604020202020204" pitchFamily="34" charset="0"/>
              </a:rPr>
              <a:t>blue</a:t>
            </a:r>
            <a:r>
              <a:rPr lang="fr-FR" baseline="0" dirty="0">
                <a:latin typeface="Arial" panose="020B0604020202020204" pitchFamily="34" charset="0"/>
                <a:cs typeface="Arial" panose="020B0604020202020204" pitchFamily="34" charset="0"/>
              </a:rPr>
              <a:t>) and </a:t>
            </a:r>
            <a:r>
              <a:rPr lang="en-US" sz="1200" kern="1200" baseline="0" dirty="0">
                <a:solidFill>
                  <a:schemeClr val="tx1"/>
                </a:solidFill>
                <a:effectLst/>
                <a:latin typeface="Arial" panose="020B0604020202020204" pitchFamily="34" charset="0"/>
                <a:ea typeface="+mn-ea"/>
                <a:cs typeface="Arial" panose="020B0604020202020204" pitchFamily="34" charset="0"/>
              </a:rPr>
              <a:t>m</a:t>
            </a:r>
            <a:r>
              <a:rPr lang="en-US" sz="1200" kern="1200" baseline="30000" dirty="0">
                <a:solidFill>
                  <a:schemeClr val="tx1"/>
                </a:solidFill>
                <a:effectLst/>
                <a:latin typeface="Arial" panose="020B0604020202020204" pitchFamily="34" charset="0"/>
                <a:ea typeface="+mn-ea"/>
                <a:cs typeface="Arial" panose="020B0604020202020204" pitchFamily="34" charset="0"/>
              </a:rPr>
              <a:t>6</a:t>
            </a:r>
            <a:r>
              <a:rPr lang="en-US" sz="1200" kern="1200" baseline="0" dirty="0">
                <a:solidFill>
                  <a:schemeClr val="tx1"/>
                </a:solidFill>
                <a:effectLst/>
                <a:latin typeface="Arial" panose="020B0604020202020204" pitchFamily="34" charset="0"/>
                <a:ea typeface="+mn-ea"/>
                <a:cs typeface="Arial" panose="020B0604020202020204" pitchFamily="34" charset="0"/>
              </a:rPr>
              <a:t>A</a:t>
            </a:r>
            <a:r>
              <a:rPr lang="fr-FR" baseline="0" dirty="0">
                <a:latin typeface="Arial" panose="020B0604020202020204" pitchFamily="34" charset="0"/>
                <a:cs typeface="Arial" panose="020B0604020202020204" pitchFamily="34" charset="0"/>
              </a:rPr>
              <a:t> content (</a:t>
            </a:r>
            <a:r>
              <a:rPr lang="fr-FR" baseline="0" dirty="0" err="1">
                <a:latin typeface="Arial" panose="020B0604020202020204" pitchFamily="34" charset="0"/>
                <a:cs typeface="Arial" panose="020B0604020202020204" pitchFamily="34" charset="0"/>
              </a:rPr>
              <a:t>purple</a:t>
            </a:r>
            <a:r>
              <a:rPr lang="fr-FR" baseline="0" dirty="0">
                <a:latin typeface="Arial" panose="020B0604020202020204" pitchFamily="34" charset="0"/>
                <a:cs typeface="Arial" panose="020B0604020202020204" pitchFamily="34" charset="0"/>
              </a:rPr>
              <a:t>) of </a:t>
            </a:r>
            <a:r>
              <a:rPr lang="fr-FR" baseline="0" dirty="0" err="1">
                <a:latin typeface="Arial" panose="020B0604020202020204" pitchFamily="34" charset="0"/>
                <a:cs typeface="Arial" panose="020B0604020202020204" pitchFamily="34" charset="0"/>
              </a:rPr>
              <a:t>significantly</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methylated</a:t>
            </a:r>
            <a:r>
              <a:rPr lang="fr-FR" baseline="0" dirty="0">
                <a:latin typeface="Arial" panose="020B0604020202020204" pitchFamily="34" charset="0"/>
                <a:cs typeface="Arial" panose="020B0604020202020204" pitchFamily="34" charset="0"/>
              </a:rPr>
              <a:t> mRNA </a:t>
            </a:r>
            <a:r>
              <a:rPr lang="fr-FR" baseline="0" dirty="0" err="1">
                <a:latin typeface="Arial" panose="020B0604020202020204" pitchFamily="34" charset="0"/>
                <a:cs typeface="Arial" panose="020B0604020202020204" pitchFamily="34" charset="0"/>
              </a:rPr>
              <a:t>genes</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during</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oyster</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development</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Transcript</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variants</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were</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pooled</a:t>
            </a:r>
            <a:r>
              <a:rPr lang="fr-FR" baseline="0" dirty="0">
                <a:latin typeface="Arial" panose="020B0604020202020204" pitchFamily="34" charset="0"/>
                <a:cs typeface="Arial" panose="020B0604020202020204" pitchFamily="34" charset="0"/>
              </a:rPr>
              <a:t> for </a:t>
            </a:r>
            <a:r>
              <a:rPr lang="fr-FR" baseline="0" dirty="0" err="1">
                <a:latin typeface="Arial" panose="020B0604020202020204" pitchFamily="34" charset="0"/>
                <a:cs typeface="Arial" panose="020B0604020202020204" pitchFamily="34" charset="0"/>
              </a:rPr>
              <a:t>each</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gene</a:t>
            </a:r>
            <a:r>
              <a:rPr lang="fr-FR" baseline="0" dirty="0">
                <a:latin typeface="Arial" panose="020B0604020202020204" pitchFamily="34" charset="0"/>
                <a:cs typeface="Arial" panose="020B0604020202020204" pitchFamily="34" charset="0"/>
              </a:rPr>
              <a:t>. Values are log-</a:t>
            </a:r>
            <a:r>
              <a:rPr lang="fr-FR" baseline="0" dirty="0" err="1">
                <a:latin typeface="Arial" panose="020B0604020202020204" pitchFamily="34" charset="0"/>
                <a:cs typeface="Arial" panose="020B0604020202020204" pitchFamily="34" charset="0"/>
              </a:rPr>
              <a:t>centered</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reduced</a:t>
            </a:r>
            <a:r>
              <a:rPr lang="fr-FR" baseline="0" dirty="0">
                <a:latin typeface="Arial" panose="020B0604020202020204" pitchFamily="34" charset="0"/>
                <a:cs typeface="Arial" panose="020B0604020202020204" pitchFamily="34" charset="0"/>
              </a:rPr>
              <a:t> (n=</a:t>
            </a:r>
            <a:r>
              <a:rPr lang="en-US" sz="1200" kern="1200" dirty="0">
                <a:solidFill>
                  <a:schemeClr val="tx1"/>
                </a:solidFill>
                <a:effectLst/>
                <a:latin typeface="Arial" panose="020B0604020202020204" pitchFamily="34" charset="0"/>
                <a:ea typeface="+mn-ea"/>
                <a:cs typeface="Arial" panose="020B0604020202020204" pitchFamily="34" charset="0"/>
              </a:rPr>
              <a:t>1494</a:t>
            </a:r>
            <a:r>
              <a:rPr lang="fr-FR" baseline="0" dirty="0">
                <a:latin typeface="Arial" panose="020B0604020202020204" pitchFamily="34" charset="0"/>
                <a:cs typeface="Arial" panose="020B0604020202020204" pitchFamily="34" charset="0"/>
              </a:rPr>
              <a:t>). The </a:t>
            </a:r>
            <a:r>
              <a:rPr lang="fr-FR" baseline="0" dirty="0" err="1">
                <a:latin typeface="Arial" panose="020B0604020202020204" pitchFamily="34" charset="0"/>
                <a:cs typeface="Arial" panose="020B0604020202020204" pitchFamily="34" charset="0"/>
              </a:rPr>
              <a:t>development</a:t>
            </a:r>
            <a:r>
              <a:rPr lang="fr-FR" baseline="0" dirty="0">
                <a:latin typeface="Arial" panose="020B0604020202020204" pitchFamily="34" charset="0"/>
                <a:cs typeface="Arial" panose="020B0604020202020204" pitchFamily="34" charset="0"/>
              </a:rPr>
              <a:t> stages are </a:t>
            </a:r>
            <a:r>
              <a:rPr lang="fr-FR" baseline="0" dirty="0" err="1">
                <a:latin typeface="Arial" panose="020B0604020202020204" pitchFamily="34" charset="0"/>
                <a:cs typeface="Arial" panose="020B0604020202020204" pitchFamily="34" charset="0"/>
              </a:rPr>
              <a:t>indicated</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below</a:t>
            </a:r>
            <a:r>
              <a:rPr lang="fr-FR" baseline="0" dirty="0">
                <a:latin typeface="Arial" panose="020B0604020202020204" pitchFamily="34" charset="0"/>
                <a:cs typeface="Arial" panose="020B0604020202020204" pitchFamily="34" charset="0"/>
              </a:rPr>
              <a:t>. </a:t>
            </a:r>
            <a:r>
              <a:rPr lang="fr-FR" b="1" baseline="0" dirty="0">
                <a:latin typeface="Arial" panose="020B0604020202020204" pitchFamily="34" charset="0"/>
                <a:cs typeface="Arial" panose="020B0604020202020204" pitchFamily="34" charset="0"/>
              </a:rPr>
              <a:t>B.</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Correlation</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between</a:t>
            </a:r>
            <a:r>
              <a:rPr lang="fr-FR" baseline="0" dirty="0">
                <a:latin typeface="Arial" panose="020B0604020202020204" pitchFamily="34" charset="0"/>
                <a:cs typeface="Arial" panose="020B0604020202020204" pitchFamily="34" charset="0"/>
              </a:rPr>
              <a:t> expression (Y axis ) and </a:t>
            </a:r>
            <a:r>
              <a:rPr lang="fr-FR" baseline="0" dirty="0" err="1">
                <a:latin typeface="Arial" panose="020B0604020202020204" pitchFamily="34" charset="0"/>
                <a:cs typeface="Arial" panose="020B0604020202020204" pitchFamily="34" charset="0"/>
              </a:rPr>
              <a:t>methylation</a:t>
            </a:r>
            <a:r>
              <a:rPr lang="fr-FR" baseline="0" dirty="0">
                <a:latin typeface="Arial" panose="020B0604020202020204" pitchFamily="34" charset="0"/>
                <a:cs typeface="Arial" panose="020B0604020202020204" pitchFamily="34" charset="0"/>
              </a:rPr>
              <a:t> (X axis) </a:t>
            </a:r>
            <a:r>
              <a:rPr lang="fr-FR" baseline="0" dirty="0" err="1">
                <a:latin typeface="Arial" panose="020B0604020202020204" pitchFamily="34" charset="0"/>
                <a:cs typeface="Arial" panose="020B0604020202020204" pitchFamily="34" charset="0"/>
              </a:rPr>
              <a:t>levels</a:t>
            </a:r>
            <a:r>
              <a:rPr lang="fr-FR" baseline="0" dirty="0">
                <a:latin typeface="Arial" panose="020B0604020202020204" pitchFamily="34" charset="0"/>
                <a:cs typeface="Arial" panose="020B0604020202020204" pitchFamily="34" charset="0"/>
              </a:rPr>
              <a:t>. The </a:t>
            </a:r>
            <a:r>
              <a:rPr lang="fr-FR" baseline="0" dirty="0" err="1">
                <a:latin typeface="Arial" panose="020B0604020202020204" pitchFamily="34" charset="0"/>
                <a:cs typeface="Arial" panose="020B0604020202020204" pitchFamily="34" charset="0"/>
              </a:rPr>
              <a:t>methylation</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level</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was</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divided</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into</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twelve</a:t>
            </a:r>
            <a:r>
              <a:rPr lang="fr-FR" baseline="0" dirty="0">
                <a:latin typeface="Arial" panose="020B0604020202020204" pitchFamily="34" charset="0"/>
                <a:cs typeface="Arial" panose="020B0604020202020204" pitchFamily="34" charset="0"/>
              </a:rPr>
              <a:t> quantiles. </a:t>
            </a:r>
            <a:r>
              <a:rPr lang="fr-FR" b="1" baseline="0" dirty="0">
                <a:latin typeface="Arial" panose="020B0604020202020204" pitchFamily="34" charset="0"/>
                <a:cs typeface="Arial" panose="020B0604020202020204" pitchFamily="34" charset="0"/>
              </a:rPr>
              <a:t>C.</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Methylation</a:t>
            </a:r>
            <a:r>
              <a:rPr lang="fr-FR" baseline="0" dirty="0">
                <a:latin typeface="Arial" panose="020B0604020202020204" pitchFamily="34" charset="0"/>
                <a:cs typeface="Arial" panose="020B0604020202020204" pitchFamily="34" charset="0"/>
              </a:rPr>
              <a:t> profiles of </a:t>
            </a:r>
            <a:r>
              <a:rPr lang="fr-FR" baseline="0" dirty="0" err="1">
                <a:latin typeface="Arial" panose="020B0604020202020204" pitchFamily="34" charset="0"/>
                <a:cs typeface="Arial" panose="020B0604020202020204" pitchFamily="34" charset="0"/>
              </a:rPr>
              <a:t>mRNAs</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displaying</a:t>
            </a:r>
            <a:r>
              <a:rPr lang="fr-FR" baseline="0" dirty="0">
                <a:latin typeface="Arial" panose="020B0604020202020204" pitchFamily="34" charset="0"/>
                <a:cs typeface="Arial" panose="020B0604020202020204" pitchFamily="34" charset="0"/>
              </a:rPr>
              <a:t> high (</a:t>
            </a:r>
            <a:r>
              <a:rPr lang="fr-FR" baseline="0" dirty="0" err="1">
                <a:latin typeface="Arial" panose="020B0604020202020204" pitchFamily="34" charset="0"/>
                <a:cs typeface="Arial" panose="020B0604020202020204" pitchFamily="34" charset="0"/>
              </a:rPr>
              <a:t>pink</a:t>
            </a:r>
            <a:r>
              <a:rPr lang="fr-FR" baseline="0" dirty="0">
                <a:latin typeface="Arial" panose="020B0604020202020204" pitchFamily="34" charset="0"/>
                <a:cs typeface="Arial" panose="020B0604020202020204" pitchFamily="34" charset="0"/>
              </a:rPr>
              <a:t>) or </a:t>
            </a:r>
            <a:r>
              <a:rPr lang="fr-FR" baseline="0" dirty="0" err="1">
                <a:latin typeface="Arial" panose="020B0604020202020204" pitchFamily="34" charset="0"/>
                <a:cs typeface="Arial" panose="020B0604020202020204" pitchFamily="34" charset="0"/>
              </a:rPr>
              <a:t>low</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grey</a:t>
            </a:r>
            <a:r>
              <a:rPr lang="fr-FR" baseline="0" dirty="0">
                <a:latin typeface="Arial" panose="020B0604020202020204" pitchFamily="34" charset="0"/>
                <a:cs typeface="Arial" panose="020B0604020202020204" pitchFamily="34" charset="0"/>
              </a:rPr>
              <a:t>) expression </a:t>
            </a:r>
            <a:r>
              <a:rPr lang="fr-FR" baseline="0" dirty="0" err="1">
                <a:latin typeface="Arial" panose="020B0604020202020204" pitchFamily="34" charset="0"/>
                <a:cs typeface="Arial" panose="020B0604020202020204" pitchFamily="34" charset="0"/>
              </a:rPr>
              <a:t>within</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each</a:t>
            </a:r>
            <a:r>
              <a:rPr lang="fr-FR" baseline="0" dirty="0">
                <a:latin typeface="Arial" panose="020B0604020202020204" pitchFamily="34" charset="0"/>
                <a:cs typeface="Arial" panose="020B0604020202020204" pitchFamily="34" charset="0"/>
              </a:rPr>
              <a:t> cluster. The </a:t>
            </a:r>
            <a:r>
              <a:rPr lang="fr-FR" baseline="0" dirty="0" err="1">
                <a:latin typeface="Arial" panose="020B0604020202020204" pitchFamily="34" charset="0"/>
                <a:cs typeface="Arial" panose="020B0604020202020204" pitchFamily="34" charset="0"/>
              </a:rPr>
              <a:t>development</a:t>
            </a:r>
            <a:r>
              <a:rPr lang="fr-FR" baseline="0" dirty="0">
                <a:latin typeface="Arial" panose="020B0604020202020204" pitchFamily="34" charset="0"/>
                <a:cs typeface="Arial" panose="020B0604020202020204" pitchFamily="34" charset="0"/>
              </a:rPr>
              <a:t> stages constitutive of high and </a:t>
            </a:r>
            <a:r>
              <a:rPr lang="fr-FR" baseline="0" dirty="0" err="1">
                <a:latin typeface="Arial" panose="020B0604020202020204" pitchFamily="34" charset="0"/>
                <a:cs typeface="Arial" panose="020B0604020202020204" pitchFamily="34" charset="0"/>
              </a:rPr>
              <a:t>low</a:t>
            </a:r>
            <a:r>
              <a:rPr lang="fr-FR" baseline="0" dirty="0">
                <a:latin typeface="Arial" panose="020B0604020202020204" pitchFamily="34" charset="0"/>
                <a:cs typeface="Arial" panose="020B0604020202020204" pitchFamily="34" charset="0"/>
              </a:rPr>
              <a:t> expression groups </a:t>
            </a:r>
            <a:r>
              <a:rPr lang="fr-FR" baseline="0" dirty="0" err="1">
                <a:latin typeface="Arial" panose="020B0604020202020204" pitchFamily="34" charset="0"/>
                <a:cs typeface="Arial" panose="020B0604020202020204" pitchFamily="34" charset="0"/>
              </a:rPr>
              <a:t>within</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each</a:t>
            </a:r>
            <a:r>
              <a:rPr lang="fr-FR" baseline="0" dirty="0">
                <a:latin typeface="Arial" panose="020B0604020202020204" pitchFamily="34" charset="0"/>
                <a:cs typeface="Arial" panose="020B0604020202020204" pitchFamily="34" charset="0"/>
              </a:rPr>
              <a:t> cluster are </a:t>
            </a:r>
            <a:r>
              <a:rPr lang="fr-FR" baseline="0" dirty="0" err="1">
                <a:latin typeface="Arial" panose="020B0604020202020204" pitchFamily="34" charset="0"/>
                <a:cs typeface="Arial" panose="020B0604020202020204" pitchFamily="34" charset="0"/>
              </a:rPr>
              <a:t>indicated</a:t>
            </a:r>
            <a:r>
              <a:rPr lang="fr-FR" baseline="0" dirty="0">
                <a:latin typeface="Arial" panose="020B0604020202020204" pitchFamily="34" charset="0"/>
                <a:cs typeface="Arial" panose="020B0604020202020204" pitchFamily="34" charset="0"/>
              </a:rPr>
              <a:t>. </a:t>
            </a:r>
            <a:r>
              <a:rPr lang="en-US" b="1" baseline="0" noProof="0" dirty="0">
                <a:latin typeface="Arial" panose="020B0604020202020204" pitchFamily="34" charset="0"/>
                <a:cs typeface="Arial" panose="020B0604020202020204" pitchFamily="34" charset="0"/>
              </a:rPr>
              <a:t>D</a:t>
            </a:r>
            <a:r>
              <a:rPr lang="en-US" baseline="0" noProof="0" dirty="0">
                <a:latin typeface="Arial" panose="020B0604020202020204" pitchFamily="34" charset="0"/>
                <a:cs typeface="Arial" panose="020B0604020202020204" pitchFamily="34" charset="0"/>
              </a:rPr>
              <a:t>. Correlation plot of expression vs. methylation dynamics throughout development. The linear correlation of the methylation vs. expression variation was assessed for each gene across oyster development per cluster and the results are given as surface plots (R-square, X-axis; </a:t>
            </a:r>
            <a:r>
              <a:rPr lang="en-US" i="1" baseline="0" noProof="0" dirty="0">
                <a:latin typeface="Arial" panose="020B0604020202020204" pitchFamily="34" charset="0"/>
                <a:cs typeface="Arial" panose="020B0604020202020204" pitchFamily="34" charset="0"/>
              </a:rPr>
              <a:t>p</a:t>
            </a:r>
            <a:r>
              <a:rPr lang="en-US" baseline="0" noProof="0" dirty="0">
                <a:latin typeface="Arial" panose="020B0604020202020204" pitchFamily="34" charset="0"/>
                <a:cs typeface="Arial" panose="020B0604020202020204" pitchFamily="34" charset="0"/>
              </a:rPr>
              <a:t>-value, Y axis, density of genes, Z axis). E: Egg (oocyte), FE: Fertilized egg, 2/8C: Two to eight cell-stage, M: Morula, B: Blastula, G: Gastrula, T: </a:t>
            </a:r>
            <a:r>
              <a:rPr lang="en-US" baseline="0" noProof="0" dirty="0" err="1">
                <a:latin typeface="Arial" panose="020B0604020202020204" pitchFamily="34" charset="0"/>
                <a:cs typeface="Arial" panose="020B0604020202020204" pitchFamily="34" charset="0"/>
              </a:rPr>
              <a:t>Trochophore</a:t>
            </a:r>
            <a:r>
              <a:rPr lang="en-US" baseline="0" noProof="0" dirty="0">
                <a:latin typeface="Arial" panose="020B0604020202020204" pitchFamily="34" charset="0"/>
                <a:cs typeface="Arial" panose="020B0604020202020204" pitchFamily="34" charset="0"/>
              </a:rPr>
              <a:t>, D: D-larva, P: </a:t>
            </a:r>
            <a:r>
              <a:rPr lang="en-US" baseline="0" noProof="0" dirty="0" err="1">
                <a:latin typeface="Arial" panose="020B0604020202020204" pitchFamily="34" charset="0"/>
                <a:cs typeface="Arial" panose="020B0604020202020204" pitchFamily="34" charset="0"/>
              </a:rPr>
              <a:t>Pedeveliger</a:t>
            </a:r>
            <a:r>
              <a:rPr lang="en-US" baseline="0" noProof="0" dirty="0">
                <a:latin typeface="Arial" panose="020B0604020202020204" pitchFamily="34" charset="0"/>
                <a:cs typeface="Arial" panose="020B0604020202020204" pitchFamily="34" charset="0"/>
              </a:rPr>
              <a:t>, S: Spat. </a:t>
            </a:r>
            <a:endParaRPr lang="fr-FR"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7C4AC6E-E54F-481F-B220-F4FDC613CD5F}" type="slidenum">
              <a:rPr lang="fr-FR" smtClean="0"/>
              <a:t>4</a:t>
            </a:fld>
            <a:endParaRPr lang="fr-FR"/>
          </a:p>
        </p:txBody>
      </p:sp>
    </p:spTree>
    <p:extLst>
      <p:ext uri="{BB962C8B-B14F-4D97-AF65-F5344CB8AC3E}">
        <p14:creationId xmlns:p14="http://schemas.microsoft.com/office/powerpoint/2010/main" val="195309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latin typeface="Arial" panose="020B0604020202020204" pitchFamily="34" charset="0"/>
                <a:cs typeface="Arial" panose="020B0604020202020204" pitchFamily="34" charset="0"/>
              </a:rPr>
              <a:t>Figure</a:t>
            </a:r>
            <a:r>
              <a:rPr lang="fr-FR" b="1" baseline="0" dirty="0">
                <a:latin typeface="Arial" panose="020B0604020202020204" pitchFamily="34" charset="0"/>
                <a:cs typeface="Arial" panose="020B0604020202020204" pitchFamily="34" charset="0"/>
              </a:rPr>
              <a:t> 4: </a:t>
            </a:r>
            <a:r>
              <a:rPr lang="fr-FR" b="1" baseline="0" dirty="0" err="1">
                <a:latin typeface="Arial" panose="020B0604020202020204" pitchFamily="34" charset="0"/>
                <a:cs typeface="Arial" panose="020B0604020202020204" pitchFamily="34" charset="0"/>
              </a:rPr>
              <a:t>Functional</a:t>
            </a:r>
            <a:r>
              <a:rPr lang="fr-FR" b="1" baseline="0" dirty="0">
                <a:latin typeface="Arial" panose="020B0604020202020204" pitchFamily="34" charset="0"/>
                <a:cs typeface="Arial" panose="020B0604020202020204" pitchFamily="34" charset="0"/>
              </a:rPr>
              <a:t> annotation of </a:t>
            </a:r>
            <a:r>
              <a:rPr lang="fr-FR" b="1" baseline="0" dirty="0" err="1">
                <a:latin typeface="Arial" panose="020B0604020202020204" pitchFamily="34" charset="0"/>
                <a:cs typeface="Arial" panose="020B0604020202020204" pitchFamily="34" charset="0"/>
              </a:rPr>
              <a:t>differentially</a:t>
            </a:r>
            <a:r>
              <a:rPr lang="fr-FR" b="1" baseline="0" dirty="0">
                <a:latin typeface="Arial" panose="020B0604020202020204" pitchFamily="34" charset="0"/>
                <a:cs typeface="Arial" panose="020B0604020202020204" pitchFamily="34" charset="0"/>
              </a:rPr>
              <a:t> </a:t>
            </a:r>
            <a:r>
              <a:rPr lang="fr-FR" b="1" baseline="0" dirty="0" err="1">
                <a:latin typeface="Arial" panose="020B0604020202020204" pitchFamily="34" charset="0"/>
                <a:cs typeface="Arial" panose="020B0604020202020204" pitchFamily="34" charset="0"/>
              </a:rPr>
              <a:t>methylated</a:t>
            </a:r>
            <a:r>
              <a:rPr lang="fr-FR" b="1" baseline="0" dirty="0">
                <a:latin typeface="Arial" panose="020B0604020202020204" pitchFamily="34" charset="0"/>
                <a:cs typeface="Arial" panose="020B0604020202020204" pitchFamily="34" charset="0"/>
              </a:rPr>
              <a:t> </a:t>
            </a:r>
            <a:r>
              <a:rPr lang="fr-FR" b="1" baseline="0" dirty="0" err="1">
                <a:latin typeface="Arial" panose="020B0604020202020204" pitchFamily="34" charset="0"/>
                <a:cs typeface="Arial" panose="020B0604020202020204" pitchFamily="34" charset="0"/>
              </a:rPr>
              <a:t>mRNAs</a:t>
            </a:r>
            <a:r>
              <a:rPr lang="fr-FR" b="1" baseline="0" dirty="0">
                <a:latin typeface="Arial" panose="020B0604020202020204" pitchFamily="34" charset="0"/>
                <a:cs typeface="Arial" panose="020B0604020202020204" pitchFamily="34" charset="0"/>
              </a:rPr>
              <a:t> </a:t>
            </a:r>
            <a:r>
              <a:rPr lang="fr-FR" b="1" baseline="0" dirty="0" err="1">
                <a:latin typeface="Arial" panose="020B0604020202020204" pitchFamily="34" charset="0"/>
                <a:cs typeface="Arial" panose="020B0604020202020204" pitchFamily="34" charset="0"/>
              </a:rPr>
              <a:t>during</a:t>
            </a:r>
            <a:r>
              <a:rPr lang="fr-FR" b="1" baseline="0" dirty="0">
                <a:latin typeface="Arial" panose="020B0604020202020204" pitchFamily="34" charset="0"/>
                <a:cs typeface="Arial" panose="020B0604020202020204" pitchFamily="34" charset="0"/>
              </a:rPr>
              <a:t> </a:t>
            </a:r>
            <a:r>
              <a:rPr lang="fr-FR" b="1" baseline="0" dirty="0" err="1">
                <a:latin typeface="Arial" panose="020B0604020202020204" pitchFamily="34" charset="0"/>
                <a:cs typeface="Arial" panose="020B0604020202020204" pitchFamily="34" charset="0"/>
              </a:rPr>
              <a:t>oyster</a:t>
            </a:r>
            <a:r>
              <a:rPr lang="fr-FR" b="1" baseline="0" dirty="0">
                <a:latin typeface="Arial" panose="020B0604020202020204" pitchFamily="34" charset="0"/>
                <a:cs typeface="Arial" panose="020B0604020202020204" pitchFamily="34" charset="0"/>
              </a:rPr>
              <a:t> </a:t>
            </a:r>
            <a:r>
              <a:rPr lang="fr-FR" b="1" baseline="0" dirty="0" err="1">
                <a:latin typeface="Arial" panose="020B0604020202020204" pitchFamily="34" charset="0"/>
                <a:cs typeface="Arial" panose="020B0604020202020204" pitchFamily="34" charset="0"/>
              </a:rPr>
              <a:t>development</a:t>
            </a:r>
            <a:endParaRPr lang="fr-FR" b="1" baseline="0" dirty="0">
              <a:latin typeface="Arial" panose="020B0604020202020204" pitchFamily="34" charset="0"/>
              <a:cs typeface="Arial" panose="020B0604020202020204" pitchFamily="34" charset="0"/>
            </a:endParaRPr>
          </a:p>
          <a:p>
            <a:r>
              <a:rPr lang="fr-FR" b="0" baseline="0" dirty="0">
                <a:latin typeface="Arial" panose="020B0604020202020204" pitchFamily="34" charset="0"/>
                <a:cs typeface="Arial" panose="020B0604020202020204" pitchFamily="34" charset="0"/>
              </a:rPr>
              <a:t>Enriched Gene </a:t>
            </a:r>
            <a:r>
              <a:rPr lang="fr-FR" b="0" baseline="0" dirty="0" err="1">
                <a:latin typeface="Arial" panose="020B0604020202020204" pitchFamily="34" charset="0"/>
                <a:cs typeface="Arial" panose="020B0604020202020204" pitchFamily="34" charset="0"/>
              </a:rPr>
              <a:t>Ontology</a:t>
            </a:r>
            <a:r>
              <a:rPr lang="fr-FR" b="0" baseline="0" dirty="0">
                <a:latin typeface="Arial" panose="020B0604020202020204" pitchFamily="34" charset="0"/>
                <a:cs typeface="Arial" panose="020B0604020202020204" pitchFamily="34" charset="0"/>
              </a:rPr>
              <a:t> </a:t>
            </a:r>
            <a:r>
              <a:rPr lang="fr-FR" b="0" baseline="0" dirty="0" err="1">
                <a:latin typeface="Arial" panose="020B0604020202020204" pitchFamily="34" charset="0"/>
                <a:cs typeface="Arial" panose="020B0604020202020204" pitchFamily="34" charset="0"/>
              </a:rPr>
              <a:t>terms</a:t>
            </a:r>
            <a:r>
              <a:rPr lang="fr-FR" b="0" baseline="0" dirty="0">
                <a:latin typeface="Arial" panose="020B0604020202020204" pitchFamily="34" charset="0"/>
                <a:cs typeface="Arial" panose="020B0604020202020204" pitchFamily="34" charset="0"/>
              </a:rPr>
              <a:t> (</a:t>
            </a:r>
            <a:r>
              <a:rPr lang="fr-FR" b="0" baseline="0" dirty="0" err="1">
                <a:latin typeface="Arial" panose="020B0604020202020204" pitchFamily="34" charset="0"/>
                <a:cs typeface="Arial" panose="020B0604020202020204" pitchFamily="34" charset="0"/>
              </a:rPr>
              <a:t>hypergeometric</a:t>
            </a:r>
            <a:r>
              <a:rPr lang="fr-FR" b="0" baseline="0" dirty="0">
                <a:latin typeface="Arial" panose="020B0604020202020204" pitchFamily="34" charset="0"/>
                <a:cs typeface="Arial" panose="020B0604020202020204" pitchFamily="34" charset="0"/>
              </a:rPr>
              <a:t> test, FDR&lt;0.05) </a:t>
            </a:r>
            <a:r>
              <a:rPr lang="fr-FR" b="0" baseline="0" dirty="0" err="1">
                <a:latin typeface="Arial" panose="020B0604020202020204" pitchFamily="34" charset="0"/>
                <a:cs typeface="Arial" panose="020B0604020202020204" pitchFamily="34" charset="0"/>
              </a:rPr>
              <a:t>associated</a:t>
            </a:r>
            <a:r>
              <a:rPr lang="fr-FR" b="0" baseline="0" dirty="0">
                <a:latin typeface="Arial" panose="020B0604020202020204" pitchFamily="34" charset="0"/>
                <a:cs typeface="Arial" panose="020B0604020202020204" pitchFamily="34" charset="0"/>
              </a:rPr>
              <a:t> to </a:t>
            </a:r>
            <a:r>
              <a:rPr lang="fr-FR" b="0" baseline="0" dirty="0" err="1">
                <a:latin typeface="Arial" panose="020B0604020202020204" pitchFamily="34" charset="0"/>
                <a:cs typeface="Arial" panose="020B0604020202020204" pitchFamily="34" charset="0"/>
              </a:rPr>
              <a:t>differential</a:t>
            </a:r>
            <a:r>
              <a:rPr lang="fr-FR" b="0" baseline="0" dirty="0">
                <a:latin typeface="Arial" panose="020B0604020202020204" pitchFamily="34" charset="0"/>
                <a:cs typeface="Arial" panose="020B0604020202020204" pitchFamily="34" charset="0"/>
              </a:rPr>
              <a:t> m</a:t>
            </a:r>
            <a:r>
              <a:rPr lang="fr-FR" b="0" baseline="30000" dirty="0">
                <a:latin typeface="Arial" panose="020B0604020202020204" pitchFamily="34" charset="0"/>
                <a:cs typeface="Arial" panose="020B0604020202020204" pitchFamily="34" charset="0"/>
              </a:rPr>
              <a:t>6</a:t>
            </a:r>
            <a:r>
              <a:rPr lang="fr-FR" b="0" baseline="0" dirty="0">
                <a:latin typeface="Arial" panose="020B0604020202020204" pitchFamily="34" charset="0"/>
                <a:cs typeface="Arial" panose="020B0604020202020204" pitchFamily="34" charset="0"/>
              </a:rPr>
              <a:t>A mRNA </a:t>
            </a:r>
            <a:r>
              <a:rPr lang="fr-FR" b="0" baseline="0" dirty="0" err="1">
                <a:latin typeface="Arial" panose="020B0604020202020204" pitchFamily="34" charset="0"/>
                <a:cs typeface="Arial" panose="020B0604020202020204" pitchFamily="34" charset="0"/>
              </a:rPr>
              <a:t>methylation</a:t>
            </a:r>
            <a:r>
              <a:rPr lang="fr-FR" b="0" baseline="0" dirty="0">
                <a:latin typeface="Arial" panose="020B0604020202020204" pitchFamily="34" charset="0"/>
                <a:cs typeface="Arial" panose="020B0604020202020204" pitchFamily="34" charset="0"/>
              </a:rPr>
              <a:t> </a:t>
            </a:r>
            <a:r>
              <a:rPr lang="fr-FR" b="0" baseline="0" dirty="0" err="1">
                <a:latin typeface="Arial" panose="020B0604020202020204" pitchFamily="34" charset="0"/>
                <a:cs typeface="Arial" panose="020B0604020202020204" pitchFamily="34" charset="0"/>
              </a:rPr>
              <a:t>across</a:t>
            </a:r>
            <a:r>
              <a:rPr lang="fr-FR" b="0" baseline="0" dirty="0">
                <a:latin typeface="Arial" panose="020B0604020202020204" pitchFamily="34" charset="0"/>
                <a:cs typeface="Arial" panose="020B0604020202020204" pitchFamily="34" charset="0"/>
              </a:rPr>
              <a:t> </a:t>
            </a:r>
            <a:r>
              <a:rPr lang="fr-FR" b="0" baseline="0" dirty="0" err="1">
                <a:latin typeface="Arial" panose="020B0604020202020204" pitchFamily="34" charset="0"/>
                <a:cs typeface="Arial" panose="020B0604020202020204" pitchFamily="34" charset="0"/>
              </a:rPr>
              <a:t>oyster</a:t>
            </a:r>
            <a:r>
              <a:rPr lang="fr-FR" b="0" baseline="0" dirty="0">
                <a:latin typeface="Arial" panose="020B0604020202020204" pitchFamily="34" charset="0"/>
                <a:cs typeface="Arial" panose="020B0604020202020204" pitchFamily="34" charset="0"/>
              </a:rPr>
              <a:t> </a:t>
            </a:r>
            <a:r>
              <a:rPr lang="fr-FR" b="0" baseline="0" dirty="0" err="1">
                <a:latin typeface="Arial" panose="020B0604020202020204" pitchFamily="34" charset="0"/>
                <a:cs typeface="Arial" panose="020B0604020202020204" pitchFamily="34" charset="0"/>
              </a:rPr>
              <a:t>development</a:t>
            </a:r>
            <a:r>
              <a:rPr lang="fr-FR" b="0" baseline="0" dirty="0">
                <a:latin typeface="Arial" panose="020B0604020202020204" pitchFamily="34" charset="0"/>
                <a:cs typeface="Arial" panose="020B0604020202020204" pitchFamily="34" charset="0"/>
              </a:rPr>
              <a:t>. Enriched </a:t>
            </a:r>
            <a:r>
              <a:rPr lang="fr-FR" b="0" baseline="0" dirty="0" err="1">
                <a:latin typeface="Arial" panose="020B0604020202020204" pitchFamily="34" charset="0"/>
                <a:cs typeface="Arial" panose="020B0604020202020204" pitchFamily="34" charset="0"/>
              </a:rPr>
              <a:t>terms</a:t>
            </a:r>
            <a:r>
              <a:rPr lang="fr-FR" b="0" baseline="0" dirty="0">
                <a:latin typeface="Arial" panose="020B0604020202020204" pitchFamily="34" charset="0"/>
                <a:cs typeface="Arial" panose="020B0604020202020204" pitchFamily="34" charset="0"/>
              </a:rPr>
              <a:t> </a:t>
            </a:r>
            <a:r>
              <a:rPr lang="fr-FR" b="0" baseline="0" dirty="0" err="1">
                <a:latin typeface="Arial" panose="020B0604020202020204" pitchFamily="34" charset="0"/>
                <a:cs typeface="Arial" panose="020B0604020202020204" pitchFamily="34" charset="0"/>
              </a:rPr>
              <a:t>corresponding</a:t>
            </a:r>
            <a:r>
              <a:rPr lang="fr-FR" b="0" baseline="0" dirty="0">
                <a:latin typeface="Arial" panose="020B0604020202020204" pitchFamily="34" charset="0"/>
                <a:cs typeface="Arial" panose="020B0604020202020204" pitchFamily="34" charset="0"/>
              </a:rPr>
              <a:t> to </a:t>
            </a:r>
            <a:r>
              <a:rPr lang="fr-FR" b="0" baseline="0" dirty="0" err="1">
                <a:latin typeface="Arial" panose="020B0604020202020204" pitchFamily="34" charset="0"/>
                <a:cs typeface="Arial" panose="020B0604020202020204" pitchFamily="34" charset="0"/>
              </a:rPr>
              <a:t>specific</a:t>
            </a:r>
            <a:r>
              <a:rPr lang="fr-FR" b="0" baseline="0" dirty="0">
                <a:latin typeface="Arial" panose="020B0604020202020204" pitchFamily="34" charset="0"/>
                <a:cs typeface="Arial" panose="020B0604020202020204" pitchFamily="34" charset="0"/>
              </a:rPr>
              <a:t> clusters are coloured, </a:t>
            </a:r>
            <a:r>
              <a:rPr lang="fr-FR" b="0" baseline="0" dirty="0" err="1">
                <a:latin typeface="Arial" panose="020B0604020202020204" pitchFamily="34" charset="0"/>
                <a:cs typeface="Arial" panose="020B0604020202020204" pitchFamily="34" charset="0"/>
              </a:rPr>
              <a:t>common</a:t>
            </a:r>
            <a:r>
              <a:rPr lang="fr-FR" b="0" baseline="0" dirty="0">
                <a:latin typeface="Arial" panose="020B0604020202020204" pitchFamily="34" charset="0"/>
                <a:cs typeface="Arial" panose="020B0604020202020204" pitchFamily="34" charset="0"/>
              </a:rPr>
              <a:t> </a:t>
            </a:r>
            <a:r>
              <a:rPr lang="fr-FR" b="0" baseline="0" dirty="0" err="1">
                <a:latin typeface="Arial" panose="020B0604020202020204" pitchFamily="34" charset="0"/>
                <a:cs typeface="Arial" panose="020B0604020202020204" pitchFamily="34" charset="0"/>
              </a:rPr>
              <a:t>terms</a:t>
            </a:r>
            <a:r>
              <a:rPr lang="fr-FR" b="0" baseline="0" dirty="0">
                <a:latin typeface="Arial" panose="020B0604020202020204" pitchFamily="34" charset="0"/>
                <a:cs typeface="Arial" panose="020B0604020202020204" pitchFamily="34" charset="0"/>
              </a:rPr>
              <a:t> </a:t>
            </a:r>
            <a:r>
              <a:rPr lang="fr-FR" b="0" baseline="0" dirty="0" err="1">
                <a:latin typeface="Arial" panose="020B0604020202020204" pitchFamily="34" charset="0"/>
                <a:cs typeface="Arial" panose="020B0604020202020204" pitchFamily="34" charset="0"/>
              </a:rPr>
              <a:t>between</a:t>
            </a:r>
            <a:r>
              <a:rPr lang="fr-FR" b="0" baseline="0" dirty="0">
                <a:latin typeface="Arial" panose="020B0604020202020204" pitchFamily="34" charset="0"/>
                <a:cs typeface="Arial" panose="020B0604020202020204" pitchFamily="34" charset="0"/>
              </a:rPr>
              <a:t> clusters are black. </a:t>
            </a:r>
            <a:r>
              <a:rPr lang="fr-FR" b="0" baseline="0" dirty="0" err="1">
                <a:latin typeface="Arial" panose="020B0604020202020204" pitchFamily="34" charset="0"/>
                <a:cs typeface="Arial" panose="020B0604020202020204" pitchFamily="34" charset="0"/>
              </a:rPr>
              <a:t>Colour</a:t>
            </a:r>
            <a:r>
              <a:rPr lang="fr-FR" b="0" baseline="0" dirty="0">
                <a:latin typeface="Arial" panose="020B0604020202020204" pitchFamily="34" charset="0"/>
                <a:cs typeface="Arial" panose="020B0604020202020204" pitchFamily="34" charset="0"/>
              </a:rPr>
              <a:t> </a:t>
            </a:r>
            <a:r>
              <a:rPr lang="fr-FR" b="0" baseline="0" dirty="0" err="1">
                <a:latin typeface="Arial" panose="020B0604020202020204" pitchFamily="34" charset="0"/>
                <a:cs typeface="Arial" panose="020B0604020202020204" pitchFamily="34" charset="0"/>
              </a:rPr>
              <a:t>intensity</a:t>
            </a:r>
            <a:r>
              <a:rPr lang="fr-FR" b="0" baseline="0" dirty="0">
                <a:latin typeface="Arial" panose="020B0604020202020204" pitchFamily="34" charset="0"/>
                <a:cs typeface="Arial" panose="020B0604020202020204" pitchFamily="34" charset="0"/>
              </a:rPr>
              <a:t> </a:t>
            </a:r>
            <a:r>
              <a:rPr lang="fr-FR" b="0" baseline="0" dirty="0" err="1">
                <a:latin typeface="Arial" panose="020B0604020202020204" pitchFamily="34" charset="0"/>
                <a:cs typeface="Arial" panose="020B0604020202020204" pitchFamily="34" charset="0"/>
              </a:rPr>
              <a:t>is</a:t>
            </a:r>
            <a:r>
              <a:rPr lang="fr-FR" b="0" baseline="0" dirty="0">
                <a:latin typeface="Arial" panose="020B0604020202020204" pitchFamily="34" charset="0"/>
                <a:cs typeface="Arial" panose="020B0604020202020204" pitchFamily="34" charset="0"/>
              </a:rPr>
              <a:t> relative to cluster </a:t>
            </a:r>
            <a:r>
              <a:rPr lang="fr-FR" b="0" baseline="0" dirty="0" err="1">
                <a:latin typeface="Arial" panose="020B0604020202020204" pitchFamily="34" charset="0"/>
                <a:cs typeface="Arial" panose="020B0604020202020204" pitchFamily="34" charset="0"/>
              </a:rPr>
              <a:t>specificity</a:t>
            </a:r>
            <a:r>
              <a:rPr lang="fr-FR" b="0" baseline="0" dirty="0">
                <a:latin typeface="Arial" panose="020B0604020202020204" pitchFamily="34" charset="0"/>
                <a:cs typeface="Arial" panose="020B0604020202020204" pitchFamily="34" charset="0"/>
              </a:rPr>
              <a:t>, </a:t>
            </a:r>
            <a:r>
              <a:rPr lang="fr-FR" b="0" baseline="0" dirty="0" err="1">
                <a:latin typeface="Arial" panose="020B0604020202020204" pitchFamily="34" charset="0"/>
                <a:cs typeface="Arial" panose="020B0604020202020204" pitchFamily="34" charset="0"/>
              </a:rPr>
              <a:t>with</a:t>
            </a:r>
            <a:r>
              <a:rPr lang="fr-FR" b="0" baseline="0" dirty="0">
                <a:latin typeface="Arial" panose="020B0604020202020204" pitchFamily="34" charset="0"/>
                <a:cs typeface="Arial" panose="020B0604020202020204" pitchFamily="34" charset="0"/>
              </a:rPr>
              <a:t> </a:t>
            </a:r>
            <a:r>
              <a:rPr lang="fr-FR" b="0" baseline="0" dirty="0" err="1">
                <a:latin typeface="Arial" panose="020B0604020202020204" pitchFamily="34" charset="0"/>
                <a:cs typeface="Arial" panose="020B0604020202020204" pitchFamily="34" charset="0"/>
              </a:rPr>
              <a:t>colour</a:t>
            </a:r>
            <a:r>
              <a:rPr lang="fr-FR" b="0" baseline="0" dirty="0">
                <a:latin typeface="Arial" panose="020B0604020202020204" pitchFamily="34" charset="0"/>
                <a:cs typeface="Arial" panose="020B0604020202020204" pitchFamily="34" charset="0"/>
              </a:rPr>
              <a:t> </a:t>
            </a:r>
            <a:r>
              <a:rPr lang="fr-FR" b="0" baseline="0" dirty="0" err="1">
                <a:latin typeface="Arial" panose="020B0604020202020204" pitchFamily="34" charset="0"/>
                <a:cs typeface="Arial" panose="020B0604020202020204" pitchFamily="34" charset="0"/>
              </a:rPr>
              <a:t>limit</a:t>
            </a:r>
            <a:r>
              <a:rPr lang="fr-FR" b="0" baseline="0" dirty="0">
                <a:latin typeface="Arial" panose="020B0604020202020204" pitchFamily="34" charset="0"/>
                <a:cs typeface="Arial" panose="020B0604020202020204" pitchFamily="34" charset="0"/>
              </a:rPr>
              <a:t> set to 51% of </a:t>
            </a:r>
            <a:r>
              <a:rPr lang="fr-FR" b="0" baseline="0" dirty="0" err="1">
                <a:latin typeface="Arial" panose="020B0604020202020204" pitchFamily="34" charset="0"/>
                <a:cs typeface="Arial" panose="020B0604020202020204" pitchFamily="34" charset="0"/>
              </a:rPr>
              <a:t>genes</a:t>
            </a:r>
            <a:r>
              <a:rPr lang="fr-FR" b="0" baseline="0" dirty="0">
                <a:latin typeface="Arial" panose="020B0604020202020204" pitchFamily="34" charset="0"/>
                <a:cs typeface="Arial" panose="020B0604020202020204" pitchFamily="34" charset="0"/>
              </a:rPr>
              <a:t> </a:t>
            </a:r>
            <a:r>
              <a:rPr lang="fr-FR" b="0" baseline="0" dirty="0" err="1">
                <a:latin typeface="Arial" panose="020B0604020202020204" pitchFamily="34" charset="0"/>
                <a:cs typeface="Arial" panose="020B0604020202020204" pitchFamily="34" charset="0"/>
              </a:rPr>
              <a:t>inside</a:t>
            </a:r>
            <a:r>
              <a:rPr lang="fr-FR" b="0" baseline="0" dirty="0">
                <a:latin typeface="Arial" panose="020B0604020202020204" pitchFamily="34" charset="0"/>
                <a:cs typeface="Arial" panose="020B0604020202020204" pitchFamily="34" charset="0"/>
              </a:rPr>
              <a:t> the respective cluster. Circle </a:t>
            </a:r>
            <a:r>
              <a:rPr lang="fr-FR" b="0" baseline="0" dirty="0" err="1">
                <a:latin typeface="Arial" panose="020B0604020202020204" pitchFamily="34" charset="0"/>
                <a:cs typeface="Arial" panose="020B0604020202020204" pitchFamily="34" charset="0"/>
              </a:rPr>
              <a:t>diameter</a:t>
            </a:r>
            <a:r>
              <a:rPr lang="fr-FR" b="0" baseline="0" dirty="0">
                <a:latin typeface="Arial" panose="020B0604020202020204" pitchFamily="34" charset="0"/>
                <a:cs typeface="Arial" panose="020B0604020202020204" pitchFamily="34" charset="0"/>
              </a:rPr>
              <a:t> correspond to the </a:t>
            </a:r>
            <a:r>
              <a:rPr lang="fr-FR" b="0" baseline="0" dirty="0" err="1">
                <a:latin typeface="Arial" panose="020B0604020202020204" pitchFamily="34" charset="0"/>
                <a:cs typeface="Arial" panose="020B0604020202020204" pitchFamily="34" charset="0"/>
              </a:rPr>
              <a:t>pvalue</a:t>
            </a:r>
            <a:r>
              <a:rPr lang="fr-FR" b="0" baseline="0" dirty="0">
                <a:latin typeface="Arial" panose="020B0604020202020204" pitchFamily="34" charset="0"/>
                <a:cs typeface="Arial" panose="020B0604020202020204" pitchFamily="34" charset="0"/>
              </a:rPr>
              <a:t> of the </a:t>
            </a:r>
            <a:r>
              <a:rPr lang="fr-FR" b="0" baseline="0" dirty="0" err="1">
                <a:latin typeface="Arial" panose="020B0604020202020204" pitchFamily="34" charset="0"/>
                <a:cs typeface="Arial" panose="020B0604020202020204" pitchFamily="34" charset="0"/>
              </a:rPr>
              <a:t>enrichment</a:t>
            </a:r>
            <a:r>
              <a:rPr lang="fr-FR" b="0" baseline="0" dirty="0">
                <a:latin typeface="Arial" panose="020B0604020202020204" pitchFamily="34" charset="0"/>
                <a:cs typeface="Arial" panose="020B0604020202020204" pitchFamily="34" charset="0"/>
              </a:rPr>
              <a:t>.  </a:t>
            </a:r>
          </a:p>
          <a:p>
            <a:endParaRPr lang="fr-FR"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7C4AC6E-E54F-481F-B220-F4FDC613CD5F}" type="slidenum">
              <a:rPr lang="fr-FR" smtClean="0"/>
              <a:t>5</a:t>
            </a:fld>
            <a:endParaRPr lang="fr-FR"/>
          </a:p>
        </p:txBody>
      </p:sp>
    </p:spTree>
    <p:extLst>
      <p:ext uri="{BB962C8B-B14F-4D97-AF65-F5344CB8AC3E}">
        <p14:creationId xmlns:p14="http://schemas.microsoft.com/office/powerpoint/2010/main" val="2858210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latin typeface="Arial" panose="020B0604020202020204" pitchFamily="34" charset="0"/>
                <a:cs typeface="Arial" panose="020B0604020202020204" pitchFamily="34" charset="0"/>
              </a:rPr>
              <a:t>Figure</a:t>
            </a:r>
            <a:r>
              <a:rPr lang="fr-FR" b="1" baseline="0" dirty="0">
                <a:latin typeface="Arial" panose="020B0604020202020204" pitchFamily="34" charset="0"/>
                <a:cs typeface="Arial" panose="020B0604020202020204" pitchFamily="34" charset="0"/>
              </a:rPr>
              <a:t> 5: Dynamics of lncRNA expression and </a:t>
            </a:r>
            <a:r>
              <a:rPr lang="en-US" sz="1200" b="1" kern="1200" baseline="0" dirty="0">
                <a:solidFill>
                  <a:schemeClr val="tx1"/>
                </a:solidFill>
                <a:effectLst/>
                <a:latin typeface="Arial" panose="020B0604020202020204" pitchFamily="34" charset="0"/>
                <a:ea typeface="+mn-ea"/>
                <a:cs typeface="Arial" panose="020B0604020202020204" pitchFamily="34" charset="0"/>
              </a:rPr>
              <a:t>m</a:t>
            </a:r>
            <a:r>
              <a:rPr lang="en-US" sz="1200" b="1" kern="1200" baseline="30000" dirty="0">
                <a:solidFill>
                  <a:schemeClr val="tx1"/>
                </a:solidFill>
                <a:effectLst/>
                <a:latin typeface="Arial" panose="020B0604020202020204" pitchFamily="34" charset="0"/>
                <a:ea typeface="+mn-ea"/>
                <a:cs typeface="Arial" panose="020B0604020202020204" pitchFamily="34" charset="0"/>
              </a:rPr>
              <a:t>6</a:t>
            </a:r>
            <a:r>
              <a:rPr lang="en-US" sz="1200" b="1" kern="1200" baseline="0" dirty="0">
                <a:solidFill>
                  <a:schemeClr val="tx1"/>
                </a:solidFill>
                <a:effectLst/>
                <a:latin typeface="Arial" panose="020B0604020202020204" pitchFamily="34" charset="0"/>
                <a:ea typeface="+mn-ea"/>
                <a:cs typeface="Arial" panose="020B0604020202020204" pitchFamily="34" charset="0"/>
              </a:rPr>
              <a:t>A</a:t>
            </a:r>
            <a:r>
              <a:rPr lang="fr-FR" b="1" baseline="0" dirty="0">
                <a:latin typeface="Arial" panose="020B0604020202020204" pitchFamily="34" charset="0"/>
                <a:cs typeface="Arial" panose="020B0604020202020204" pitchFamily="34" charset="0"/>
              </a:rPr>
              <a:t> </a:t>
            </a:r>
            <a:r>
              <a:rPr lang="fr-FR" b="1" baseline="0" dirty="0" err="1">
                <a:latin typeface="Arial" panose="020B0604020202020204" pitchFamily="34" charset="0"/>
                <a:cs typeface="Arial" panose="020B0604020202020204" pitchFamily="34" charset="0"/>
              </a:rPr>
              <a:t>methylation</a:t>
            </a:r>
            <a:r>
              <a:rPr lang="fr-FR" b="1" baseline="0" dirty="0">
                <a:latin typeface="Arial" panose="020B0604020202020204" pitchFamily="34" charset="0"/>
                <a:cs typeface="Arial" panose="020B0604020202020204" pitchFamily="34" charset="0"/>
              </a:rPr>
              <a:t> </a:t>
            </a:r>
            <a:r>
              <a:rPr lang="fr-FR" b="1" baseline="0" dirty="0" err="1">
                <a:latin typeface="Arial" panose="020B0604020202020204" pitchFamily="34" charset="0"/>
                <a:cs typeface="Arial" panose="020B0604020202020204" pitchFamily="34" charset="0"/>
              </a:rPr>
              <a:t>during</a:t>
            </a:r>
            <a:r>
              <a:rPr lang="fr-FR" b="1" baseline="0" dirty="0">
                <a:latin typeface="Arial" panose="020B0604020202020204" pitchFamily="34" charset="0"/>
                <a:cs typeface="Arial" panose="020B0604020202020204" pitchFamily="34" charset="0"/>
              </a:rPr>
              <a:t> </a:t>
            </a:r>
            <a:r>
              <a:rPr lang="fr-FR" b="1" baseline="0" dirty="0" err="1">
                <a:latin typeface="Arial" panose="020B0604020202020204" pitchFamily="34" charset="0"/>
                <a:cs typeface="Arial" panose="020B0604020202020204" pitchFamily="34" charset="0"/>
              </a:rPr>
              <a:t>oyster</a:t>
            </a:r>
            <a:r>
              <a:rPr lang="fr-FR" b="1" baseline="0" dirty="0">
                <a:latin typeface="Arial" panose="020B0604020202020204" pitchFamily="34" charset="0"/>
                <a:cs typeface="Arial" panose="020B0604020202020204" pitchFamily="34" charset="0"/>
              </a:rPr>
              <a:t> </a:t>
            </a:r>
            <a:r>
              <a:rPr lang="fr-FR" b="1" baseline="0" dirty="0" err="1">
                <a:latin typeface="Arial" panose="020B0604020202020204" pitchFamily="34" charset="0"/>
                <a:cs typeface="Arial" panose="020B0604020202020204" pitchFamily="34" charset="0"/>
              </a:rPr>
              <a:t>development</a:t>
            </a:r>
            <a:r>
              <a:rPr lang="fr-FR" b="1" baseline="0" dirty="0">
                <a:latin typeface="Arial" panose="020B0604020202020204" pitchFamily="34" charset="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a:latin typeface="Arial" panose="020B0604020202020204" pitchFamily="34" charset="0"/>
                <a:cs typeface="Arial" panose="020B0604020202020204" pitchFamily="34" charset="0"/>
              </a:rPr>
              <a:t>A</a:t>
            </a:r>
            <a:r>
              <a:rPr lang="fr-FR" b="0" baseline="0" dirty="0">
                <a:latin typeface="Arial" panose="020B0604020202020204" pitchFamily="34" charset="0"/>
                <a:cs typeface="Arial" panose="020B0604020202020204" pitchFamily="34" charset="0"/>
              </a:rPr>
              <a:t>.</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Heat</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map</a:t>
            </a:r>
            <a:r>
              <a:rPr lang="fr-FR" baseline="0" dirty="0">
                <a:latin typeface="Arial" panose="020B0604020202020204" pitchFamily="34" charset="0"/>
                <a:cs typeface="Arial" panose="020B0604020202020204" pitchFamily="34" charset="0"/>
              </a:rPr>
              <a:t> of </a:t>
            </a:r>
            <a:r>
              <a:rPr lang="fr-FR" baseline="0" dirty="0" err="1">
                <a:latin typeface="Arial" panose="020B0604020202020204" pitchFamily="34" charset="0"/>
                <a:cs typeface="Arial" panose="020B0604020202020204" pitchFamily="34" charset="0"/>
              </a:rPr>
              <a:t>normalized</a:t>
            </a:r>
            <a:r>
              <a:rPr lang="fr-FR" baseline="0" dirty="0">
                <a:latin typeface="Arial" panose="020B0604020202020204" pitchFamily="34" charset="0"/>
                <a:cs typeface="Arial" panose="020B0604020202020204" pitchFamily="34" charset="0"/>
              </a:rPr>
              <a:t> expression (</a:t>
            </a:r>
            <a:r>
              <a:rPr lang="fr-FR" baseline="0" dirty="0" err="1">
                <a:latin typeface="Arial" panose="020B0604020202020204" pitchFamily="34" charset="0"/>
                <a:cs typeface="Arial" panose="020B0604020202020204" pitchFamily="34" charset="0"/>
              </a:rPr>
              <a:t>blue</a:t>
            </a:r>
            <a:r>
              <a:rPr lang="fr-FR" baseline="0" dirty="0">
                <a:latin typeface="Arial" panose="020B0604020202020204" pitchFamily="34" charset="0"/>
                <a:cs typeface="Arial" panose="020B0604020202020204" pitchFamily="34" charset="0"/>
              </a:rPr>
              <a:t>) and </a:t>
            </a:r>
            <a:r>
              <a:rPr lang="en-US" sz="1200" kern="1200" baseline="0" dirty="0">
                <a:solidFill>
                  <a:schemeClr val="tx1"/>
                </a:solidFill>
                <a:effectLst/>
                <a:latin typeface="Arial" panose="020B0604020202020204" pitchFamily="34" charset="0"/>
                <a:ea typeface="+mn-ea"/>
                <a:cs typeface="Arial" panose="020B0604020202020204" pitchFamily="34" charset="0"/>
              </a:rPr>
              <a:t>m</a:t>
            </a:r>
            <a:r>
              <a:rPr lang="en-US" sz="1200" kern="1200" baseline="30000" dirty="0">
                <a:solidFill>
                  <a:schemeClr val="tx1"/>
                </a:solidFill>
                <a:effectLst/>
                <a:latin typeface="Arial" panose="020B0604020202020204" pitchFamily="34" charset="0"/>
                <a:ea typeface="+mn-ea"/>
                <a:cs typeface="Arial" panose="020B0604020202020204" pitchFamily="34" charset="0"/>
              </a:rPr>
              <a:t>6</a:t>
            </a:r>
            <a:r>
              <a:rPr lang="en-US" sz="1200" kern="1200" baseline="0" dirty="0">
                <a:solidFill>
                  <a:schemeClr val="tx1"/>
                </a:solidFill>
                <a:effectLst/>
                <a:latin typeface="Arial" panose="020B0604020202020204" pitchFamily="34" charset="0"/>
                <a:ea typeface="+mn-ea"/>
                <a:cs typeface="Arial" panose="020B0604020202020204" pitchFamily="34" charset="0"/>
              </a:rPr>
              <a:t>A</a:t>
            </a:r>
            <a:r>
              <a:rPr lang="fr-FR" baseline="0" dirty="0">
                <a:latin typeface="Arial" panose="020B0604020202020204" pitchFamily="34" charset="0"/>
                <a:cs typeface="Arial" panose="020B0604020202020204" pitchFamily="34" charset="0"/>
              </a:rPr>
              <a:t> content (light </a:t>
            </a:r>
            <a:r>
              <a:rPr lang="fr-FR" baseline="0" dirty="0" err="1">
                <a:latin typeface="Arial" panose="020B0604020202020204" pitchFamily="34" charset="0"/>
                <a:cs typeface="Arial" panose="020B0604020202020204" pitchFamily="34" charset="0"/>
              </a:rPr>
              <a:t>blue</a:t>
            </a:r>
            <a:r>
              <a:rPr lang="fr-FR" baseline="0" dirty="0">
                <a:latin typeface="Arial" panose="020B0604020202020204" pitchFamily="34" charset="0"/>
                <a:cs typeface="Arial" panose="020B0604020202020204" pitchFamily="34" charset="0"/>
              </a:rPr>
              <a:t>) of </a:t>
            </a:r>
            <a:r>
              <a:rPr lang="fr-FR" baseline="0" dirty="0" err="1">
                <a:latin typeface="Arial" panose="020B0604020202020204" pitchFamily="34" charset="0"/>
                <a:cs typeface="Arial" panose="020B0604020202020204" pitchFamily="34" charset="0"/>
              </a:rPr>
              <a:t>significantly</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methylated</a:t>
            </a:r>
            <a:r>
              <a:rPr lang="fr-FR" baseline="0" dirty="0">
                <a:latin typeface="Arial" panose="020B0604020202020204" pitchFamily="34" charset="0"/>
                <a:cs typeface="Arial" panose="020B0604020202020204" pitchFamily="34" charset="0"/>
              </a:rPr>
              <a:t> lncRNA </a:t>
            </a:r>
            <a:r>
              <a:rPr lang="fr-FR" baseline="0" dirty="0" err="1">
                <a:latin typeface="Arial" panose="020B0604020202020204" pitchFamily="34" charset="0"/>
                <a:cs typeface="Arial" panose="020B0604020202020204" pitchFamily="34" charset="0"/>
              </a:rPr>
              <a:t>genes</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during</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oyster</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development</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Transcript</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variants</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were</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pooled</a:t>
            </a:r>
            <a:r>
              <a:rPr lang="fr-FR" baseline="0" dirty="0">
                <a:latin typeface="Arial" panose="020B0604020202020204" pitchFamily="34" charset="0"/>
                <a:cs typeface="Arial" panose="020B0604020202020204" pitchFamily="34" charset="0"/>
              </a:rPr>
              <a:t> for </a:t>
            </a:r>
            <a:r>
              <a:rPr lang="fr-FR" baseline="0" dirty="0" err="1">
                <a:latin typeface="Arial" panose="020B0604020202020204" pitchFamily="34" charset="0"/>
                <a:cs typeface="Arial" panose="020B0604020202020204" pitchFamily="34" charset="0"/>
              </a:rPr>
              <a:t>each</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gene</a:t>
            </a:r>
            <a:r>
              <a:rPr lang="fr-FR" baseline="0" dirty="0">
                <a:latin typeface="Arial" panose="020B0604020202020204" pitchFamily="34" charset="0"/>
                <a:cs typeface="Arial" panose="020B0604020202020204" pitchFamily="34" charset="0"/>
              </a:rPr>
              <a:t>. Values are log-</a:t>
            </a:r>
            <a:r>
              <a:rPr lang="fr-FR" baseline="0" dirty="0" err="1">
                <a:latin typeface="Arial" panose="020B0604020202020204" pitchFamily="34" charset="0"/>
                <a:cs typeface="Arial" panose="020B0604020202020204" pitchFamily="34" charset="0"/>
              </a:rPr>
              <a:t>centered</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reduced</a:t>
            </a:r>
            <a:r>
              <a:rPr lang="fr-FR" baseline="0" dirty="0">
                <a:latin typeface="Arial" panose="020B0604020202020204" pitchFamily="34" charset="0"/>
                <a:cs typeface="Arial" panose="020B0604020202020204" pitchFamily="34" charset="0"/>
              </a:rPr>
              <a:t>. </a:t>
            </a:r>
            <a:r>
              <a:rPr lang="fr-FR" b="1" baseline="0" dirty="0">
                <a:latin typeface="Arial" panose="020B0604020202020204" pitchFamily="34" charset="0"/>
                <a:cs typeface="Arial" panose="020B0604020202020204" pitchFamily="34" charset="0"/>
              </a:rPr>
              <a:t>B.</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Correlation</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between</a:t>
            </a:r>
            <a:r>
              <a:rPr lang="fr-FR" baseline="0" dirty="0">
                <a:latin typeface="Arial" panose="020B0604020202020204" pitchFamily="34" charset="0"/>
                <a:cs typeface="Arial" panose="020B0604020202020204" pitchFamily="34" charset="0"/>
              </a:rPr>
              <a:t> expression (Y axis ) and </a:t>
            </a:r>
            <a:r>
              <a:rPr lang="fr-FR" baseline="0" dirty="0" err="1">
                <a:latin typeface="Arial" panose="020B0604020202020204" pitchFamily="34" charset="0"/>
                <a:cs typeface="Arial" panose="020B0604020202020204" pitchFamily="34" charset="0"/>
              </a:rPr>
              <a:t>methylation</a:t>
            </a:r>
            <a:r>
              <a:rPr lang="fr-FR" baseline="0" dirty="0">
                <a:latin typeface="Arial" panose="020B0604020202020204" pitchFamily="34" charset="0"/>
                <a:cs typeface="Arial" panose="020B0604020202020204" pitchFamily="34" charset="0"/>
              </a:rPr>
              <a:t> (X axis) </a:t>
            </a:r>
            <a:r>
              <a:rPr lang="fr-FR" baseline="0" dirty="0" err="1">
                <a:latin typeface="Arial" panose="020B0604020202020204" pitchFamily="34" charset="0"/>
                <a:cs typeface="Arial" panose="020B0604020202020204" pitchFamily="34" charset="0"/>
              </a:rPr>
              <a:t>levels</a:t>
            </a:r>
            <a:r>
              <a:rPr lang="fr-FR" baseline="0" dirty="0">
                <a:latin typeface="Arial" panose="020B0604020202020204" pitchFamily="34" charset="0"/>
                <a:cs typeface="Arial" panose="020B0604020202020204" pitchFamily="34" charset="0"/>
              </a:rPr>
              <a:t>. The </a:t>
            </a:r>
            <a:r>
              <a:rPr lang="fr-FR" baseline="0" dirty="0" err="1">
                <a:latin typeface="Arial" panose="020B0604020202020204" pitchFamily="34" charset="0"/>
                <a:cs typeface="Arial" panose="020B0604020202020204" pitchFamily="34" charset="0"/>
              </a:rPr>
              <a:t>methylation</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level</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was</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divided</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into</a:t>
            </a:r>
            <a:r>
              <a:rPr lang="fr-FR" baseline="0" dirty="0">
                <a:latin typeface="Arial" panose="020B0604020202020204" pitchFamily="34" charset="0"/>
                <a:cs typeface="Arial" panose="020B0604020202020204" pitchFamily="34" charset="0"/>
              </a:rPr>
              <a:t> </a:t>
            </a:r>
            <a:r>
              <a:rPr lang="fr-FR" baseline="0" dirty="0" err="1">
                <a:latin typeface="Arial" panose="020B0604020202020204" pitchFamily="34" charset="0"/>
                <a:cs typeface="Arial" panose="020B0604020202020204" pitchFamily="34" charset="0"/>
              </a:rPr>
              <a:t>ten</a:t>
            </a:r>
            <a:r>
              <a:rPr lang="fr-FR" baseline="0" dirty="0">
                <a:latin typeface="Arial" panose="020B0604020202020204" pitchFamily="34" charset="0"/>
                <a:cs typeface="Arial" panose="020B0604020202020204" pitchFamily="34" charset="0"/>
              </a:rPr>
              <a:t> quantiles. </a:t>
            </a:r>
            <a:r>
              <a:rPr lang="fr-FR" b="1" baseline="0" dirty="0">
                <a:latin typeface="Arial" panose="020B0604020202020204" pitchFamily="34" charset="0"/>
                <a:cs typeface="Arial" panose="020B0604020202020204" pitchFamily="34" charset="0"/>
              </a:rPr>
              <a:t>C.</a:t>
            </a:r>
            <a:r>
              <a:rPr lang="fr-FR" baseline="0" dirty="0">
                <a:latin typeface="Arial" panose="020B0604020202020204" pitchFamily="34" charset="0"/>
                <a:cs typeface="Arial" panose="020B0604020202020204" pitchFamily="34" charset="0"/>
              </a:rPr>
              <a:t> </a:t>
            </a:r>
            <a:r>
              <a:rPr lang="en-US" baseline="0" noProof="0" dirty="0">
                <a:latin typeface="Arial" panose="020B0604020202020204" pitchFamily="34" charset="0"/>
                <a:cs typeface="Arial" panose="020B0604020202020204" pitchFamily="34" charset="0"/>
              </a:rPr>
              <a:t>Correlation plot of expression vs. methylation dynamics throughout development. The linear correlation of the methylation vs. expression variation was assessed for each gene across oyster development per cluster and the results are given as surface plots (R-square, X-axis; </a:t>
            </a:r>
            <a:r>
              <a:rPr lang="en-US" i="1" baseline="0" noProof="0" dirty="0">
                <a:latin typeface="Arial" panose="020B0604020202020204" pitchFamily="34" charset="0"/>
                <a:cs typeface="Arial" panose="020B0604020202020204" pitchFamily="34" charset="0"/>
              </a:rPr>
              <a:t>p</a:t>
            </a:r>
            <a:r>
              <a:rPr lang="en-US" baseline="0" noProof="0" dirty="0">
                <a:latin typeface="Arial" panose="020B0604020202020204" pitchFamily="34" charset="0"/>
                <a:cs typeface="Arial" panose="020B0604020202020204" pitchFamily="34" charset="0"/>
              </a:rPr>
              <a:t>-value, Y axis, density of genes, Z axis). E: Egg (oocyte), FE: Fertilized egg, 2/8C: Two to eight cell-stage, M: Morula, B: Blastula, G: Gastrula, T: </a:t>
            </a:r>
            <a:r>
              <a:rPr lang="en-US" baseline="0" noProof="0" dirty="0" err="1">
                <a:latin typeface="Arial" panose="020B0604020202020204" pitchFamily="34" charset="0"/>
                <a:cs typeface="Arial" panose="020B0604020202020204" pitchFamily="34" charset="0"/>
              </a:rPr>
              <a:t>Trochophore</a:t>
            </a:r>
            <a:r>
              <a:rPr lang="en-US" baseline="0" noProof="0" dirty="0">
                <a:latin typeface="Arial" panose="020B0604020202020204" pitchFamily="34" charset="0"/>
                <a:cs typeface="Arial" panose="020B0604020202020204" pitchFamily="34" charset="0"/>
              </a:rPr>
              <a:t>, D: D-larva, P: </a:t>
            </a:r>
            <a:r>
              <a:rPr lang="en-US" baseline="0" noProof="0" dirty="0" err="1">
                <a:latin typeface="Arial" panose="020B0604020202020204" pitchFamily="34" charset="0"/>
                <a:cs typeface="Arial" panose="020B0604020202020204" pitchFamily="34" charset="0"/>
              </a:rPr>
              <a:t>Pedeveliger</a:t>
            </a:r>
            <a:r>
              <a:rPr lang="en-US" baseline="0" noProof="0" dirty="0">
                <a:latin typeface="Arial" panose="020B0604020202020204" pitchFamily="34" charset="0"/>
                <a:cs typeface="Arial" panose="020B0604020202020204" pitchFamily="34" charset="0"/>
              </a:rPr>
              <a:t>, S: Spat.  </a:t>
            </a:r>
            <a:endParaRPr lang="fr-FR"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7C4AC6E-E54F-481F-B220-F4FDC613CD5F}" type="slidenum">
              <a:rPr lang="fr-FR" smtClean="0"/>
              <a:t>6</a:t>
            </a:fld>
            <a:endParaRPr lang="fr-FR"/>
          </a:p>
        </p:txBody>
      </p:sp>
    </p:spTree>
    <p:extLst>
      <p:ext uri="{BB962C8B-B14F-4D97-AF65-F5344CB8AC3E}">
        <p14:creationId xmlns:p14="http://schemas.microsoft.com/office/powerpoint/2010/main" val="3773484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noProof="0" dirty="0"/>
              <a:t>Figure S1:</a:t>
            </a:r>
            <a:r>
              <a:rPr lang="en-US" b="1" baseline="0" noProof="0" dirty="0"/>
              <a:t> Validation of m6A immunoprecipitation transcripts </a:t>
            </a:r>
          </a:p>
          <a:p>
            <a:r>
              <a:rPr lang="en-US" b="1" noProof="0" dirty="0"/>
              <a:t>A</a:t>
            </a:r>
            <a:r>
              <a:rPr lang="en-US" noProof="0" dirty="0"/>
              <a:t>.</a:t>
            </a:r>
            <a:r>
              <a:rPr lang="en-US" baseline="0" noProof="0" dirty="0"/>
              <a:t> Relative methylation (left) and expression level (right) of targeted transcripts </a:t>
            </a:r>
            <a:r>
              <a:rPr lang="en-US" i="1" baseline="0" noProof="0" dirty="0"/>
              <a:t>c-</a:t>
            </a:r>
            <a:r>
              <a:rPr lang="en-US" i="1" baseline="0" noProof="0" dirty="0" err="1"/>
              <a:t>Myc</a:t>
            </a:r>
            <a:r>
              <a:rPr lang="en-US" baseline="0" noProof="0" dirty="0"/>
              <a:t>, </a:t>
            </a:r>
            <a:r>
              <a:rPr lang="en-US" i="1" baseline="0" noProof="0" dirty="0" err="1"/>
              <a:t>Klf</a:t>
            </a:r>
            <a:r>
              <a:rPr lang="en-US" baseline="0" noProof="0" dirty="0"/>
              <a:t>, </a:t>
            </a:r>
            <a:r>
              <a:rPr lang="en-US" i="1" baseline="0" noProof="0" dirty="0"/>
              <a:t>Mettl3</a:t>
            </a:r>
            <a:r>
              <a:rPr lang="en-US" baseline="0" noProof="0" dirty="0"/>
              <a:t>, </a:t>
            </a:r>
            <a:r>
              <a:rPr lang="en-US" i="1" baseline="0" noProof="0" dirty="0"/>
              <a:t>hnrnpA2B1</a:t>
            </a:r>
            <a:r>
              <a:rPr lang="en-US" baseline="0" noProof="0" dirty="0"/>
              <a:t> and </a:t>
            </a:r>
            <a:r>
              <a:rPr lang="en-US" i="1" baseline="0" noProof="0" dirty="0"/>
              <a:t>Oct4</a:t>
            </a:r>
            <a:r>
              <a:rPr lang="en-US" baseline="0" noProof="0" dirty="0"/>
              <a:t> quantified by </a:t>
            </a:r>
            <a:r>
              <a:rPr lang="en-US" baseline="0" noProof="0" dirty="0" err="1"/>
              <a:t>MeRIP</a:t>
            </a:r>
            <a:r>
              <a:rPr lang="en-US" baseline="0" noProof="0" dirty="0"/>
              <a:t>-qPCR (left) and RT-qPCR (right) on a pool of RNA from oyster development stages (see methods). The dotted line represents the threshold for m</a:t>
            </a:r>
            <a:r>
              <a:rPr lang="en-US" sz="1200" kern="1200" baseline="30000" dirty="0">
                <a:solidFill>
                  <a:schemeClr val="tx1"/>
                </a:solidFill>
                <a:effectLst/>
                <a:latin typeface="+mn-lt"/>
                <a:ea typeface="+mn-ea"/>
                <a:cs typeface="+mn-cs"/>
              </a:rPr>
              <a:t>6</a:t>
            </a:r>
            <a:r>
              <a:rPr lang="en-US" baseline="0" noProof="0" dirty="0"/>
              <a:t>A-RNA enrichment. </a:t>
            </a:r>
            <a:r>
              <a:rPr lang="en-US" b="1" baseline="0" noProof="0" dirty="0"/>
              <a:t>B</a:t>
            </a:r>
            <a:r>
              <a:rPr lang="en-US" baseline="0" noProof="0" dirty="0"/>
              <a:t>. Methylation (left) and expression level in TPM (right) of targeted transcripts </a:t>
            </a:r>
            <a:r>
              <a:rPr lang="en-US" i="1" baseline="0" noProof="0" dirty="0"/>
              <a:t>c-</a:t>
            </a:r>
            <a:r>
              <a:rPr lang="en-US" i="1" baseline="0" noProof="0" dirty="0" err="1"/>
              <a:t>Myc</a:t>
            </a:r>
            <a:r>
              <a:rPr lang="en-US" baseline="0" noProof="0" dirty="0"/>
              <a:t>, </a:t>
            </a:r>
            <a:r>
              <a:rPr lang="en-US" i="1" baseline="0" noProof="0" dirty="0" err="1"/>
              <a:t>Klf</a:t>
            </a:r>
            <a:r>
              <a:rPr lang="en-US" baseline="0" noProof="0" dirty="0"/>
              <a:t>, </a:t>
            </a:r>
            <a:r>
              <a:rPr lang="en-US" i="1" baseline="0" noProof="0" dirty="0"/>
              <a:t>Mettl3</a:t>
            </a:r>
            <a:r>
              <a:rPr lang="en-US" baseline="0" noProof="0" dirty="0"/>
              <a:t>, </a:t>
            </a:r>
            <a:r>
              <a:rPr lang="en-US" i="1" baseline="0" noProof="0" dirty="0"/>
              <a:t>hnrnpA2B1</a:t>
            </a:r>
            <a:r>
              <a:rPr lang="en-US" baseline="0" noProof="0" dirty="0"/>
              <a:t> and </a:t>
            </a:r>
            <a:r>
              <a:rPr lang="en-US" i="1" baseline="0" noProof="0" dirty="0"/>
              <a:t>Oct4</a:t>
            </a:r>
            <a:r>
              <a:rPr lang="en-US" baseline="0" noProof="0" dirty="0"/>
              <a:t> quantified by </a:t>
            </a:r>
            <a:r>
              <a:rPr lang="en-US" baseline="0" noProof="0" dirty="0" err="1"/>
              <a:t>MeRIP-seq</a:t>
            </a:r>
            <a:r>
              <a:rPr lang="en-US" baseline="0" noProof="0" dirty="0"/>
              <a:t> (left) and RNA-</a:t>
            </a:r>
            <a:r>
              <a:rPr lang="en-US" baseline="0" noProof="0" dirty="0" err="1"/>
              <a:t>seq</a:t>
            </a:r>
            <a:r>
              <a:rPr lang="en-US" baseline="0" noProof="0" dirty="0"/>
              <a:t> (right) on a pool of oyster development. Error bars represent the standard deviation from </a:t>
            </a:r>
            <a:r>
              <a:rPr lang="en-US" baseline="0" noProof="0"/>
              <a:t>two independent biological </a:t>
            </a:r>
            <a:r>
              <a:rPr lang="en-US" baseline="0" noProof="0" dirty="0"/>
              <a:t>replicates (n=2). </a:t>
            </a:r>
            <a:endParaRPr lang="en-US" noProof="0" dirty="0"/>
          </a:p>
        </p:txBody>
      </p:sp>
      <p:sp>
        <p:nvSpPr>
          <p:cNvPr id="4" name="Espace réservé du numéro de diapositive 3"/>
          <p:cNvSpPr>
            <a:spLocks noGrp="1"/>
          </p:cNvSpPr>
          <p:nvPr>
            <p:ph type="sldNum" sz="quarter" idx="10"/>
          </p:nvPr>
        </p:nvSpPr>
        <p:spPr/>
        <p:txBody>
          <a:bodyPr/>
          <a:lstStyle/>
          <a:p>
            <a:fld id="{E1067A5D-82D6-4876-9338-AAFFDB2866D3}" type="slidenum">
              <a:rPr lang="fr-FR" smtClean="0"/>
              <a:t>8</a:t>
            </a:fld>
            <a:endParaRPr lang="fr-FR"/>
          </a:p>
        </p:txBody>
      </p:sp>
    </p:spTree>
    <p:extLst>
      <p:ext uri="{BB962C8B-B14F-4D97-AF65-F5344CB8AC3E}">
        <p14:creationId xmlns:p14="http://schemas.microsoft.com/office/powerpoint/2010/main" val="2175799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21B87DFD-09BB-4E8E-B230-205A2B6C2907}" type="datetimeFigureOut">
              <a:rPr lang="fr-FR" smtClean="0"/>
              <a:t>28/11/2023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5B1A6B-194A-4A39-951A-30C3D6EF48C2}" type="slidenum">
              <a:rPr lang="fr-FR" smtClean="0"/>
              <a:t>‹#›</a:t>
            </a:fld>
            <a:endParaRPr lang="fr-FR"/>
          </a:p>
        </p:txBody>
      </p:sp>
    </p:spTree>
    <p:extLst>
      <p:ext uri="{BB962C8B-B14F-4D97-AF65-F5344CB8AC3E}">
        <p14:creationId xmlns:p14="http://schemas.microsoft.com/office/powerpoint/2010/main" val="161452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1B87DFD-09BB-4E8E-B230-205A2B6C2907}" type="datetimeFigureOut">
              <a:rPr lang="fr-FR" smtClean="0"/>
              <a:t>28/11/2023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5B1A6B-194A-4A39-951A-30C3D6EF48C2}" type="slidenum">
              <a:rPr lang="fr-FR" smtClean="0"/>
              <a:t>‹#›</a:t>
            </a:fld>
            <a:endParaRPr lang="fr-FR"/>
          </a:p>
        </p:txBody>
      </p:sp>
    </p:spTree>
    <p:extLst>
      <p:ext uri="{BB962C8B-B14F-4D97-AF65-F5344CB8AC3E}">
        <p14:creationId xmlns:p14="http://schemas.microsoft.com/office/powerpoint/2010/main" val="266400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1B87DFD-09BB-4E8E-B230-205A2B6C2907}" type="datetimeFigureOut">
              <a:rPr lang="fr-FR" smtClean="0"/>
              <a:t>28/11/2023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5B1A6B-194A-4A39-951A-30C3D6EF48C2}" type="slidenum">
              <a:rPr lang="fr-FR" smtClean="0"/>
              <a:t>‹#›</a:t>
            </a:fld>
            <a:endParaRPr lang="fr-FR"/>
          </a:p>
        </p:txBody>
      </p:sp>
    </p:spTree>
    <p:extLst>
      <p:ext uri="{BB962C8B-B14F-4D97-AF65-F5344CB8AC3E}">
        <p14:creationId xmlns:p14="http://schemas.microsoft.com/office/powerpoint/2010/main" val="64983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1B87DFD-09BB-4E8E-B230-205A2B6C2907}" type="datetimeFigureOut">
              <a:rPr lang="fr-FR" smtClean="0"/>
              <a:t>28/11/2023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5B1A6B-194A-4A39-951A-30C3D6EF48C2}" type="slidenum">
              <a:rPr lang="fr-FR" smtClean="0"/>
              <a:t>‹#›</a:t>
            </a:fld>
            <a:endParaRPr lang="fr-FR"/>
          </a:p>
        </p:txBody>
      </p:sp>
    </p:spTree>
    <p:extLst>
      <p:ext uri="{BB962C8B-B14F-4D97-AF65-F5344CB8AC3E}">
        <p14:creationId xmlns:p14="http://schemas.microsoft.com/office/powerpoint/2010/main" val="1564040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21B87DFD-09BB-4E8E-B230-205A2B6C2907}" type="datetimeFigureOut">
              <a:rPr lang="fr-FR" smtClean="0"/>
              <a:t>28/11/2023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5B1A6B-194A-4A39-951A-30C3D6EF48C2}" type="slidenum">
              <a:rPr lang="fr-FR" smtClean="0"/>
              <a:t>‹#›</a:t>
            </a:fld>
            <a:endParaRPr lang="fr-FR"/>
          </a:p>
        </p:txBody>
      </p:sp>
    </p:spTree>
    <p:extLst>
      <p:ext uri="{BB962C8B-B14F-4D97-AF65-F5344CB8AC3E}">
        <p14:creationId xmlns:p14="http://schemas.microsoft.com/office/powerpoint/2010/main" val="251715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1B87DFD-09BB-4E8E-B230-205A2B6C2907}" type="datetimeFigureOut">
              <a:rPr lang="fr-FR" smtClean="0"/>
              <a:t>28/11/2023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5B1A6B-194A-4A39-951A-30C3D6EF48C2}" type="slidenum">
              <a:rPr lang="fr-FR" smtClean="0"/>
              <a:t>‹#›</a:t>
            </a:fld>
            <a:endParaRPr lang="fr-FR"/>
          </a:p>
        </p:txBody>
      </p:sp>
    </p:spTree>
    <p:extLst>
      <p:ext uri="{BB962C8B-B14F-4D97-AF65-F5344CB8AC3E}">
        <p14:creationId xmlns:p14="http://schemas.microsoft.com/office/powerpoint/2010/main" val="227933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1B87DFD-09BB-4E8E-B230-205A2B6C2907}" type="datetimeFigureOut">
              <a:rPr lang="fr-FR" smtClean="0"/>
              <a:t>28/11/2023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D5B1A6B-194A-4A39-951A-30C3D6EF48C2}" type="slidenum">
              <a:rPr lang="fr-FR" smtClean="0"/>
              <a:t>‹#›</a:t>
            </a:fld>
            <a:endParaRPr lang="fr-FR"/>
          </a:p>
        </p:txBody>
      </p:sp>
    </p:spTree>
    <p:extLst>
      <p:ext uri="{BB962C8B-B14F-4D97-AF65-F5344CB8AC3E}">
        <p14:creationId xmlns:p14="http://schemas.microsoft.com/office/powerpoint/2010/main" val="3858220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1B87DFD-09BB-4E8E-B230-205A2B6C2907}" type="datetimeFigureOut">
              <a:rPr lang="fr-FR" smtClean="0"/>
              <a:t>28/11/2023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D5B1A6B-194A-4A39-951A-30C3D6EF48C2}" type="slidenum">
              <a:rPr lang="fr-FR" smtClean="0"/>
              <a:t>‹#›</a:t>
            </a:fld>
            <a:endParaRPr lang="fr-FR"/>
          </a:p>
        </p:txBody>
      </p:sp>
    </p:spTree>
    <p:extLst>
      <p:ext uri="{BB962C8B-B14F-4D97-AF65-F5344CB8AC3E}">
        <p14:creationId xmlns:p14="http://schemas.microsoft.com/office/powerpoint/2010/main" val="199901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1B87DFD-09BB-4E8E-B230-205A2B6C2907}" type="datetimeFigureOut">
              <a:rPr lang="fr-FR" smtClean="0"/>
              <a:t>28/11/2023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D5B1A6B-194A-4A39-951A-30C3D6EF48C2}" type="slidenum">
              <a:rPr lang="fr-FR" smtClean="0"/>
              <a:t>‹#›</a:t>
            </a:fld>
            <a:endParaRPr lang="fr-FR"/>
          </a:p>
        </p:txBody>
      </p:sp>
    </p:spTree>
    <p:extLst>
      <p:ext uri="{BB962C8B-B14F-4D97-AF65-F5344CB8AC3E}">
        <p14:creationId xmlns:p14="http://schemas.microsoft.com/office/powerpoint/2010/main" val="231533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1B87DFD-09BB-4E8E-B230-205A2B6C2907}" type="datetimeFigureOut">
              <a:rPr lang="fr-FR" smtClean="0"/>
              <a:t>28/11/2023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5B1A6B-194A-4A39-951A-30C3D6EF48C2}" type="slidenum">
              <a:rPr lang="fr-FR" smtClean="0"/>
              <a:t>‹#›</a:t>
            </a:fld>
            <a:endParaRPr lang="fr-FR"/>
          </a:p>
        </p:txBody>
      </p:sp>
    </p:spTree>
    <p:extLst>
      <p:ext uri="{BB962C8B-B14F-4D97-AF65-F5344CB8AC3E}">
        <p14:creationId xmlns:p14="http://schemas.microsoft.com/office/powerpoint/2010/main" val="574858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1B87DFD-09BB-4E8E-B230-205A2B6C2907}" type="datetimeFigureOut">
              <a:rPr lang="fr-FR" smtClean="0"/>
              <a:t>28/11/2023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5B1A6B-194A-4A39-951A-30C3D6EF48C2}" type="slidenum">
              <a:rPr lang="fr-FR" smtClean="0"/>
              <a:t>‹#›</a:t>
            </a:fld>
            <a:endParaRPr lang="fr-FR"/>
          </a:p>
        </p:txBody>
      </p:sp>
    </p:spTree>
    <p:extLst>
      <p:ext uri="{BB962C8B-B14F-4D97-AF65-F5344CB8AC3E}">
        <p14:creationId xmlns:p14="http://schemas.microsoft.com/office/powerpoint/2010/main" val="619961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87DFD-09BB-4E8E-B230-205A2B6C2907}" type="datetimeFigureOut">
              <a:rPr lang="fr-FR" smtClean="0"/>
              <a:t>28/11/2023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B1A6B-194A-4A39-951A-30C3D6EF48C2}" type="slidenum">
              <a:rPr lang="fr-FR" smtClean="0"/>
              <a:t>‹#›</a:t>
            </a:fld>
            <a:endParaRPr lang="fr-FR"/>
          </a:p>
        </p:txBody>
      </p:sp>
    </p:spTree>
    <p:extLst>
      <p:ext uri="{BB962C8B-B14F-4D97-AF65-F5344CB8AC3E}">
        <p14:creationId xmlns:p14="http://schemas.microsoft.com/office/powerpoint/2010/main" val="118235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tiff"/><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tiff"/><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tif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microsoft.com/office/2007/relationships/hdphoto" Target="../media/hdphoto1.wdp"/><Relationship Id="rId7" Type="http://schemas.openxmlformats.org/officeDocument/2006/relationships/image" Target="../media/image34.png"/><Relationship Id="rId12" Type="http://schemas.openxmlformats.org/officeDocument/2006/relationships/image" Target="../media/image39.png"/><Relationship Id="rId17" Type="http://schemas.microsoft.com/office/2007/relationships/hdphoto" Target="../media/hdphoto3.wdp"/><Relationship Id="rId2" Type="http://schemas.openxmlformats.org/officeDocument/2006/relationships/image" Target="../media/image30.png"/><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5" Type="http://schemas.openxmlformats.org/officeDocument/2006/relationships/image" Target="../media/image41.jpe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 37"/>
          <p:cNvPicPr>
            <a:picLocks noChangeAspect="1"/>
          </p:cNvPicPr>
          <p:nvPr/>
        </p:nvPicPr>
        <p:blipFill rotWithShape="1">
          <a:blip r:embed="rId3"/>
          <a:srcRect l="1141" t="1161" r="1141" b="15829"/>
          <a:stretch/>
        </p:blipFill>
        <p:spPr>
          <a:xfrm>
            <a:off x="3917306" y="482830"/>
            <a:ext cx="4474800" cy="2492674"/>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1574" y="5485762"/>
            <a:ext cx="2786264" cy="900000"/>
          </a:xfrm>
          <a:prstGeom prst="rect">
            <a:avLst/>
          </a:prstGeom>
        </p:spPr>
      </p:pic>
      <p:sp>
        <p:nvSpPr>
          <p:cNvPr id="20" name="ZoneTexte 19"/>
          <p:cNvSpPr txBox="1"/>
          <p:nvPr/>
        </p:nvSpPr>
        <p:spPr>
          <a:xfrm>
            <a:off x="5206444" y="6352078"/>
            <a:ext cx="2250157" cy="369332"/>
          </a:xfrm>
          <a:prstGeom prst="rect">
            <a:avLst/>
          </a:prstGeom>
          <a:noFill/>
        </p:spPr>
        <p:txBody>
          <a:bodyPr wrap="square" rtlCol="0">
            <a:spAutoFit/>
          </a:bodyPr>
          <a:lstStyle/>
          <a:p>
            <a:r>
              <a:rPr lang="fr-FR" i="1" dirty="0">
                <a:latin typeface="Arial" panose="020B0604020202020204" pitchFamily="34" charset="0"/>
                <a:cs typeface="Arial" panose="020B0604020202020204" pitchFamily="34" charset="0"/>
              </a:rPr>
              <a:t>P</a:t>
            </a:r>
            <a:r>
              <a:rPr lang="fr-FR" dirty="0">
                <a:latin typeface="Arial" panose="020B0604020202020204" pitchFamily="34" charset="0"/>
                <a:cs typeface="Arial" panose="020B0604020202020204" pitchFamily="34" charset="0"/>
              </a:rPr>
              <a:t> value = 1E</a:t>
            </a:r>
            <a:r>
              <a:rPr lang="fr-FR" altLang="zh-CN" dirty="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464 </a:t>
            </a:r>
          </a:p>
        </p:txBody>
      </p:sp>
      <p:sp>
        <p:nvSpPr>
          <p:cNvPr id="6" name="ZoneTexte 5"/>
          <p:cNvSpPr txBox="1"/>
          <p:nvPr/>
        </p:nvSpPr>
        <p:spPr>
          <a:xfrm>
            <a:off x="687835" y="163182"/>
            <a:ext cx="361950"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A</a:t>
            </a:r>
          </a:p>
        </p:txBody>
      </p:sp>
      <p:sp>
        <p:nvSpPr>
          <p:cNvPr id="22" name="ZoneTexte 21"/>
          <p:cNvSpPr txBox="1"/>
          <p:nvPr/>
        </p:nvSpPr>
        <p:spPr>
          <a:xfrm>
            <a:off x="4493549" y="5361319"/>
            <a:ext cx="361950"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C</a:t>
            </a:r>
          </a:p>
        </p:txBody>
      </p:sp>
      <p:pic>
        <p:nvPicPr>
          <p:cNvPr id="37" name="Image 36"/>
          <p:cNvPicPr>
            <a:picLocks noChangeAspect="1"/>
          </p:cNvPicPr>
          <p:nvPr/>
        </p:nvPicPr>
        <p:blipFill rotWithShape="1">
          <a:blip r:embed="rId5"/>
          <a:srcRect l="1369" t="1709" r="1351" b="20504"/>
          <a:stretch/>
        </p:blipFill>
        <p:spPr>
          <a:xfrm>
            <a:off x="3917306" y="3271397"/>
            <a:ext cx="4474800" cy="1768247"/>
          </a:xfrm>
          <a:prstGeom prst="rect">
            <a:avLst/>
          </a:prstGeom>
        </p:spPr>
      </p:pic>
      <p:sp>
        <p:nvSpPr>
          <p:cNvPr id="39" name="ZoneTexte 38"/>
          <p:cNvSpPr txBox="1"/>
          <p:nvPr/>
        </p:nvSpPr>
        <p:spPr>
          <a:xfrm>
            <a:off x="5744194" y="197393"/>
            <a:ext cx="821024" cy="307777"/>
          </a:xfrm>
          <a:prstGeom prst="rect">
            <a:avLst/>
          </a:prstGeom>
          <a:noFill/>
        </p:spPr>
        <p:txBody>
          <a:bodyPr wrap="square" rtlCol="0">
            <a:spAutoFit/>
          </a:bodyPr>
          <a:lstStyle/>
          <a:p>
            <a:pPr algn="ctr"/>
            <a:r>
              <a:rPr lang="fr-FR" sz="1400" b="1" dirty="0">
                <a:latin typeface="Arial" panose="020B0604020202020204" pitchFamily="34" charset="0"/>
                <a:cs typeface="Arial" panose="020B0604020202020204" pitchFamily="34" charset="0"/>
              </a:rPr>
              <a:t>mRNA</a:t>
            </a:r>
          </a:p>
        </p:txBody>
      </p:sp>
      <p:sp>
        <p:nvSpPr>
          <p:cNvPr id="40" name="ZoneTexte 39"/>
          <p:cNvSpPr txBox="1"/>
          <p:nvPr/>
        </p:nvSpPr>
        <p:spPr>
          <a:xfrm>
            <a:off x="5679239" y="2995057"/>
            <a:ext cx="950934" cy="307777"/>
          </a:xfrm>
          <a:prstGeom prst="rect">
            <a:avLst/>
          </a:prstGeom>
          <a:noFill/>
        </p:spPr>
        <p:txBody>
          <a:bodyPr wrap="square" rtlCol="0">
            <a:spAutoFit/>
          </a:bodyPr>
          <a:lstStyle/>
          <a:p>
            <a:pPr algn="ctr"/>
            <a:r>
              <a:rPr lang="fr-FR" sz="1400" b="1" dirty="0">
                <a:latin typeface="Arial" panose="020B0604020202020204" pitchFamily="34" charset="0"/>
                <a:cs typeface="Arial" panose="020B0604020202020204" pitchFamily="34" charset="0"/>
              </a:rPr>
              <a:t>lncRNA</a:t>
            </a:r>
          </a:p>
        </p:txBody>
      </p:sp>
      <p:pic>
        <p:nvPicPr>
          <p:cNvPr id="10" name="Image 9"/>
          <p:cNvPicPr>
            <a:picLocks noChangeAspect="1"/>
          </p:cNvPicPr>
          <p:nvPr/>
        </p:nvPicPr>
        <p:blipFill rotWithShape="1">
          <a:blip r:embed="rId6" cstate="print">
            <a:extLst>
              <a:ext uri="{28A0092B-C50C-407E-A947-70E740481C1C}">
                <a14:useLocalDpi xmlns:a14="http://schemas.microsoft.com/office/drawing/2010/main" val="0"/>
              </a:ext>
            </a:extLst>
          </a:blip>
          <a:srcRect b="74930"/>
          <a:stretch/>
        </p:blipFill>
        <p:spPr>
          <a:xfrm>
            <a:off x="806126" y="307777"/>
            <a:ext cx="3056977" cy="1624540"/>
          </a:xfrm>
          <a:prstGeom prst="rect">
            <a:avLst/>
          </a:prstGeom>
        </p:spPr>
      </p:pic>
      <p:pic>
        <p:nvPicPr>
          <p:cNvPr id="13" name="Image 12"/>
          <p:cNvPicPr>
            <a:picLocks noChangeAspect="1"/>
          </p:cNvPicPr>
          <p:nvPr/>
        </p:nvPicPr>
        <p:blipFill rotWithShape="1">
          <a:blip r:embed="rId6" cstate="print">
            <a:extLst>
              <a:ext uri="{28A0092B-C50C-407E-A947-70E740481C1C}">
                <a14:useLocalDpi xmlns:a14="http://schemas.microsoft.com/office/drawing/2010/main" val="0"/>
              </a:ext>
            </a:extLst>
          </a:blip>
          <a:srcRect t="50542" b="-329"/>
          <a:stretch/>
        </p:blipFill>
        <p:spPr>
          <a:xfrm>
            <a:off x="806126" y="1854678"/>
            <a:ext cx="3056977" cy="3226279"/>
          </a:xfrm>
          <a:prstGeom prst="rect">
            <a:avLst/>
          </a:prstGeom>
        </p:spPr>
      </p:pic>
      <p:pic>
        <p:nvPicPr>
          <p:cNvPr id="14" name="Image 13"/>
          <p:cNvPicPr>
            <a:picLocks noChangeAspect="1"/>
          </p:cNvPicPr>
          <p:nvPr/>
        </p:nvPicPr>
        <p:blipFill rotWithShape="1">
          <a:blip r:embed="rId6" cstate="print">
            <a:extLst>
              <a:ext uri="{28A0092B-C50C-407E-A947-70E740481C1C}">
                <a14:useLocalDpi xmlns:a14="http://schemas.microsoft.com/office/drawing/2010/main" val="0"/>
              </a:ext>
            </a:extLst>
          </a:blip>
          <a:srcRect l="-2540" t="26225" r="-942" b="49281"/>
          <a:stretch/>
        </p:blipFill>
        <p:spPr>
          <a:xfrm>
            <a:off x="621131" y="5270741"/>
            <a:ext cx="3163455" cy="1587259"/>
          </a:xfrm>
          <a:prstGeom prst="rect">
            <a:avLst/>
          </a:prstGeom>
        </p:spPr>
      </p:pic>
      <p:sp>
        <p:nvSpPr>
          <p:cNvPr id="21" name="ZoneTexte 20"/>
          <p:cNvSpPr txBox="1"/>
          <p:nvPr/>
        </p:nvSpPr>
        <p:spPr>
          <a:xfrm>
            <a:off x="3686147" y="163182"/>
            <a:ext cx="361950"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B</a:t>
            </a:r>
          </a:p>
        </p:txBody>
      </p:sp>
      <p:pic>
        <p:nvPicPr>
          <p:cNvPr id="15" name="Image 14"/>
          <p:cNvPicPr>
            <a:picLocks noChangeAspect="1"/>
          </p:cNvPicPr>
          <p:nvPr/>
        </p:nvPicPr>
        <p:blipFill rotWithShape="1">
          <a:blip r:embed="rId7"/>
          <a:srcRect l="5756" t="11312" r="5962" b="11518"/>
          <a:stretch/>
        </p:blipFill>
        <p:spPr>
          <a:xfrm>
            <a:off x="8773894" y="1442035"/>
            <a:ext cx="3294720" cy="2880000"/>
          </a:xfrm>
          <a:prstGeom prst="rect">
            <a:avLst/>
          </a:prstGeom>
        </p:spPr>
      </p:pic>
      <p:sp>
        <p:nvSpPr>
          <p:cNvPr id="16" name="ZoneTexte 15"/>
          <p:cNvSpPr txBox="1"/>
          <p:nvPr/>
        </p:nvSpPr>
        <p:spPr>
          <a:xfrm>
            <a:off x="8446309" y="1301388"/>
            <a:ext cx="361950"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D</a:t>
            </a:r>
          </a:p>
        </p:txBody>
      </p:sp>
      <p:sp>
        <p:nvSpPr>
          <p:cNvPr id="17" name="ZoneTexte 16"/>
          <p:cNvSpPr txBox="1"/>
          <p:nvPr/>
        </p:nvSpPr>
        <p:spPr>
          <a:xfrm>
            <a:off x="9128456" y="4209211"/>
            <a:ext cx="3004270" cy="261610"/>
          </a:xfrm>
          <a:prstGeom prst="rect">
            <a:avLst/>
          </a:prstGeom>
          <a:noFill/>
        </p:spPr>
        <p:txBody>
          <a:bodyPr wrap="square" rtlCol="0">
            <a:spAutoFit/>
          </a:bodyPr>
          <a:lstStyle/>
          <a:p>
            <a:r>
              <a:rPr lang="fr-FR" sz="1100" b="1" dirty="0">
                <a:latin typeface="Arial" panose="020B0604020202020204" pitchFamily="34" charset="0"/>
                <a:cs typeface="Arial" panose="020B0604020202020204" pitchFamily="34" charset="0"/>
              </a:rPr>
              <a:t>mRNA       lncRNA       DNA TE     RNA TE</a:t>
            </a:r>
          </a:p>
        </p:txBody>
      </p:sp>
      <p:sp>
        <p:nvSpPr>
          <p:cNvPr id="18" name="ZoneTexte 17"/>
          <p:cNvSpPr txBox="1"/>
          <p:nvPr/>
        </p:nvSpPr>
        <p:spPr>
          <a:xfrm>
            <a:off x="9359043" y="1348326"/>
            <a:ext cx="277640" cy="292388"/>
          </a:xfrm>
          <a:prstGeom prst="rect">
            <a:avLst/>
          </a:prstGeom>
          <a:noFill/>
        </p:spPr>
        <p:txBody>
          <a:bodyPr wrap="none" rtlCol="0">
            <a:spAutoFit/>
          </a:bodyPr>
          <a:lstStyle/>
          <a:p>
            <a:r>
              <a:rPr lang="fr-FR" sz="1300" dirty="0">
                <a:latin typeface="Arial" panose="020B0604020202020204" pitchFamily="34" charset="0"/>
                <a:cs typeface="Arial" panose="020B0604020202020204" pitchFamily="34" charset="0"/>
              </a:rPr>
              <a:t>a</a:t>
            </a:r>
          </a:p>
        </p:txBody>
      </p:sp>
      <p:sp>
        <p:nvSpPr>
          <p:cNvPr id="19" name="ZoneTexte 18"/>
          <p:cNvSpPr txBox="1"/>
          <p:nvPr/>
        </p:nvSpPr>
        <p:spPr>
          <a:xfrm>
            <a:off x="10062766" y="1348326"/>
            <a:ext cx="277640" cy="292388"/>
          </a:xfrm>
          <a:prstGeom prst="rect">
            <a:avLst/>
          </a:prstGeom>
          <a:noFill/>
        </p:spPr>
        <p:txBody>
          <a:bodyPr wrap="none" rtlCol="0">
            <a:spAutoFit/>
          </a:bodyPr>
          <a:lstStyle/>
          <a:p>
            <a:r>
              <a:rPr lang="fr-FR" sz="1300" dirty="0">
                <a:latin typeface="Arial" panose="020B0604020202020204" pitchFamily="34" charset="0"/>
                <a:cs typeface="Arial" panose="020B0604020202020204" pitchFamily="34" charset="0"/>
              </a:rPr>
              <a:t>a</a:t>
            </a:r>
          </a:p>
        </p:txBody>
      </p:sp>
      <p:sp>
        <p:nvSpPr>
          <p:cNvPr id="23" name="ZoneTexte 22"/>
          <p:cNvSpPr txBox="1"/>
          <p:nvPr/>
        </p:nvSpPr>
        <p:spPr>
          <a:xfrm>
            <a:off x="10782512" y="1348326"/>
            <a:ext cx="277640" cy="292388"/>
          </a:xfrm>
          <a:prstGeom prst="rect">
            <a:avLst/>
          </a:prstGeom>
          <a:noFill/>
        </p:spPr>
        <p:txBody>
          <a:bodyPr wrap="none" rtlCol="0">
            <a:spAutoFit/>
          </a:bodyPr>
          <a:lstStyle/>
          <a:p>
            <a:r>
              <a:rPr lang="fr-FR" sz="1300" dirty="0">
                <a:latin typeface="Arial" panose="020B0604020202020204" pitchFamily="34" charset="0"/>
                <a:cs typeface="Arial" panose="020B0604020202020204" pitchFamily="34" charset="0"/>
              </a:rPr>
              <a:t>b</a:t>
            </a:r>
          </a:p>
        </p:txBody>
      </p:sp>
      <p:sp>
        <p:nvSpPr>
          <p:cNvPr id="24" name="ZoneTexte 23"/>
          <p:cNvSpPr txBox="1"/>
          <p:nvPr/>
        </p:nvSpPr>
        <p:spPr>
          <a:xfrm>
            <a:off x="11444429" y="1348326"/>
            <a:ext cx="370614" cy="292388"/>
          </a:xfrm>
          <a:prstGeom prst="rect">
            <a:avLst/>
          </a:prstGeom>
          <a:noFill/>
        </p:spPr>
        <p:txBody>
          <a:bodyPr wrap="none" rtlCol="0">
            <a:spAutoFit/>
          </a:bodyPr>
          <a:lstStyle/>
          <a:p>
            <a:r>
              <a:rPr lang="fr-FR" sz="1300" dirty="0">
                <a:latin typeface="Arial" panose="020B0604020202020204" pitchFamily="34" charset="0"/>
                <a:cs typeface="Arial" panose="020B0604020202020204" pitchFamily="34" charset="0"/>
              </a:rPr>
              <a:t>ab</a:t>
            </a:r>
          </a:p>
        </p:txBody>
      </p:sp>
      <p:sp>
        <p:nvSpPr>
          <p:cNvPr id="2" name="Ellipse 1">
            <a:extLst>
              <a:ext uri="{FF2B5EF4-FFF2-40B4-BE49-F238E27FC236}">
                <a16:creationId xmlns:a16="http://schemas.microsoft.com/office/drawing/2014/main" xmlns="" id="{73746494-D952-4543-8D45-D268DCB8356B}"/>
              </a:ext>
            </a:extLst>
          </p:cNvPr>
          <p:cNvSpPr/>
          <p:nvPr/>
        </p:nvSpPr>
        <p:spPr>
          <a:xfrm>
            <a:off x="1724891" y="4401413"/>
            <a:ext cx="290945" cy="290945"/>
          </a:xfrm>
          <a:prstGeom prst="ellipse">
            <a:avLst/>
          </a:prstGeom>
          <a:solidFill>
            <a:srgbClr val="8282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xmlns="" id="{6E36A3D2-35DC-40A6-A436-76C92A3B51B5}"/>
              </a:ext>
            </a:extLst>
          </p:cNvPr>
          <p:cNvSpPr/>
          <p:nvPr/>
        </p:nvSpPr>
        <p:spPr>
          <a:xfrm>
            <a:off x="3106894" y="3725375"/>
            <a:ext cx="966983" cy="966983"/>
          </a:xfrm>
          <a:prstGeom prst="ellipse">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xmlns="" id="{6D78031B-B750-492B-8612-5BA1E5E94544}"/>
              </a:ext>
            </a:extLst>
          </p:cNvPr>
          <p:cNvSpPr/>
          <p:nvPr/>
        </p:nvSpPr>
        <p:spPr>
          <a:xfrm>
            <a:off x="3334905" y="3990657"/>
            <a:ext cx="436418" cy="436418"/>
          </a:xfrm>
          <a:prstGeom prst="ellipse">
            <a:avLst/>
          </a:prstGeom>
          <a:solidFill>
            <a:srgbClr val="8282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xmlns="" id="{BA26B085-5F5E-4FFD-983D-873FD88AE658}"/>
              </a:ext>
            </a:extLst>
          </p:cNvPr>
          <p:cNvSpPr/>
          <p:nvPr/>
        </p:nvSpPr>
        <p:spPr>
          <a:xfrm>
            <a:off x="115128" y="2304413"/>
            <a:ext cx="1122652" cy="1122652"/>
          </a:xfrm>
          <a:prstGeom prst="ellipse">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xmlns="" id="{110046AC-8CAE-47DB-ACC5-CA58170288DB}"/>
              </a:ext>
            </a:extLst>
          </p:cNvPr>
          <p:cNvSpPr/>
          <p:nvPr/>
        </p:nvSpPr>
        <p:spPr>
          <a:xfrm>
            <a:off x="424338" y="2475203"/>
            <a:ext cx="697836" cy="697836"/>
          </a:xfrm>
          <a:prstGeom prst="ellipse">
            <a:avLst/>
          </a:prstGeom>
          <a:solidFill>
            <a:srgbClr val="8282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xmlns="" id="{4248D8E0-94C7-4FD4-AF7C-64CB6E880C46}"/>
              </a:ext>
            </a:extLst>
          </p:cNvPr>
          <p:cNvSpPr/>
          <p:nvPr/>
        </p:nvSpPr>
        <p:spPr>
          <a:xfrm>
            <a:off x="66571" y="650521"/>
            <a:ext cx="1053028" cy="1053028"/>
          </a:xfrm>
          <a:prstGeom prst="ellipse">
            <a:avLst/>
          </a:prstGeom>
          <a:solidFill>
            <a:srgbClr val="B399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xmlns="" id="{AB52EFAD-AF43-42B0-9309-26BBD6E3560D}"/>
              </a:ext>
            </a:extLst>
          </p:cNvPr>
          <p:cNvSpPr/>
          <p:nvPr/>
        </p:nvSpPr>
        <p:spPr>
          <a:xfrm>
            <a:off x="154926" y="768284"/>
            <a:ext cx="553243" cy="553243"/>
          </a:xfrm>
          <a:prstGeom prst="ellipse">
            <a:avLst/>
          </a:prstGeom>
          <a:solidFill>
            <a:srgbClr val="6934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xmlns="" id="{870D6D96-8ED0-4A4D-945C-AF4BF0F27C8C}"/>
              </a:ext>
            </a:extLst>
          </p:cNvPr>
          <p:cNvSpPr/>
          <p:nvPr/>
        </p:nvSpPr>
        <p:spPr>
          <a:xfrm>
            <a:off x="2273740" y="1094343"/>
            <a:ext cx="932866" cy="932866"/>
          </a:xfrm>
          <a:prstGeom prst="ellipse">
            <a:avLst/>
          </a:prstGeom>
          <a:solidFill>
            <a:srgbClr val="ACC2D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xmlns="" id="{5F7DBB64-2AE0-4ADB-969C-3013DEC43E7D}"/>
              </a:ext>
            </a:extLst>
          </p:cNvPr>
          <p:cNvSpPr/>
          <p:nvPr/>
        </p:nvSpPr>
        <p:spPr>
          <a:xfrm>
            <a:off x="2386321" y="1157037"/>
            <a:ext cx="382577" cy="382577"/>
          </a:xfrm>
          <a:prstGeom prst="ellipse">
            <a:avLst/>
          </a:prstGeom>
          <a:solidFill>
            <a:srgbClr val="5A86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2731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Ellipse 63">
            <a:extLst>
              <a:ext uri="{FF2B5EF4-FFF2-40B4-BE49-F238E27FC236}">
                <a16:creationId xmlns:a16="http://schemas.microsoft.com/office/drawing/2014/main" xmlns="" id="{98BF5C9C-38F5-419C-BCA8-3C5FE40FB21A}"/>
              </a:ext>
            </a:extLst>
          </p:cNvPr>
          <p:cNvSpPr/>
          <p:nvPr/>
        </p:nvSpPr>
        <p:spPr>
          <a:xfrm>
            <a:off x="2307638" y="508501"/>
            <a:ext cx="1417529" cy="1418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37"/>
          <p:cNvPicPr>
            <a:picLocks noChangeAspect="1"/>
          </p:cNvPicPr>
          <p:nvPr/>
        </p:nvPicPr>
        <p:blipFill rotWithShape="1">
          <a:blip r:embed="rId3"/>
          <a:srcRect l="1141" t="1161" r="1141" b="15829"/>
          <a:stretch/>
        </p:blipFill>
        <p:spPr>
          <a:xfrm>
            <a:off x="3917306" y="482830"/>
            <a:ext cx="4474800" cy="2492674"/>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1574" y="5485762"/>
            <a:ext cx="2786264" cy="900000"/>
          </a:xfrm>
          <a:prstGeom prst="rect">
            <a:avLst/>
          </a:prstGeom>
        </p:spPr>
      </p:pic>
      <p:sp>
        <p:nvSpPr>
          <p:cNvPr id="20" name="ZoneTexte 19"/>
          <p:cNvSpPr txBox="1"/>
          <p:nvPr/>
        </p:nvSpPr>
        <p:spPr>
          <a:xfrm>
            <a:off x="5135140" y="6385762"/>
            <a:ext cx="2039131" cy="369332"/>
          </a:xfrm>
          <a:prstGeom prst="rect">
            <a:avLst/>
          </a:prstGeom>
          <a:noFill/>
        </p:spPr>
        <p:txBody>
          <a:bodyPr wrap="square" rtlCol="0">
            <a:spAutoFit/>
          </a:bodyPr>
          <a:lstStyle/>
          <a:p>
            <a:r>
              <a:rPr lang="fr-FR" i="1" dirty="0">
                <a:latin typeface="Arial" panose="020B0604020202020204" pitchFamily="34" charset="0"/>
                <a:cs typeface="Arial" panose="020B0604020202020204" pitchFamily="34" charset="0"/>
              </a:rPr>
              <a:t>P</a:t>
            </a:r>
            <a:r>
              <a:rPr lang="fr-FR" dirty="0">
                <a:latin typeface="Arial" panose="020B0604020202020204" pitchFamily="34" charset="0"/>
                <a:cs typeface="Arial" panose="020B0604020202020204" pitchFamily="34" charset="0"/>
              </a:rPr>
              <a:t> value = 1E</a:t>
            </a:r>
            <a:r>
              <a:rPr lang="fr-FR" baseline="30000" dirty="0">
                <a:latin typeface="Arial" panose="020B0604020202020204" pitchFamily="34" charset="0"/>
                <a:cs typeface="Arial" panose="020B0604020202020204" pitchFamily="34" charset="0"/>
              </a:rPr>
              <a:t>‒464 </a:t>
            </a:r>
          </a:p>
        </p:txBody>
      </p:sp>
      <p:sp>
        <p:nvSpPr>
          <p:cNvPr id="6" name="ZoneTexte 5"/>
          <p:cNvSpPr txBox="1"/>
          <p:nvPr/>
        </p:nvSpPr>
        <p:spPr>
          <a:xfrm>
            <a:off x="687835" y="163182"/>
            <a:ext cx="361950" cy="369332"/>
          </a:xfrm>
          <a:prstGeom prst="rect">
            <a:avLst/>
          </a:prstGeom>
          <a:noFill/>
        </p:spPr>
        <p:txBody>
          <a:bodyPr wrap="square" rtlCol="0">
            <a:spAutoFit/>
          </a:bodyPr>
          <a:lstStyle/>
          <a:p>
            <a:pPr algn="ctr"/>
            <a:r>
              <a:rPr lang="fr-FR" b="1" dirty="0">
                <a:latin typeface="Arial" panose="020B0604020202020204" pitchFamily="34" charset="0"/>
                <a:cs typeface="Arial" panose="020B0604020202020204" pitchFamily="34" charset="0"/>
              </a:rPr>
              <a:t>A</a:t>
            </a:r>
          </a:p>
        </p:txBody>
      </p:sp>
      <p:sp>
        <p:nvSpPr>
          <p:cNvPr id="22" name="ZoneTexte 21"/>
          <p:cNvSpPr txBox="1"/>
          <p:nvPr/>
        </p:nvSpPr>
        <p:spPr>
          <a:xfrm>
            <a:off x="4493549" y="5361319"/>
            <a:ext cx="361950"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C</a:t>
            </a:r>
          </a:p>
        </p:txBody>
      </p:sp>
      <p:pic>
        <p:nvPicPr>
          <p:cNvPr id="37" name="Image 36"/>
          <p:cNvPicPr>
            <a:picLocks noChangeAspect="1"/>
          </p:cNvPicPr>
          <p:nvPr/>
        </p:nvPicPr>
        <p:blipFill rotWithShape="1">
          <a:blip r:embed="rId5"/>
          <a:srcRect l="1369" t="1709" r="1351" b="20504"/>
          <a:stretch/>
        </p:blipFill>
        <p:spPr>
          <a:xfrm>
            <a:off x="3917306" y="3271397"/>
            <a:ext cx="4474800" cy="1768247"/>
          </a:xfrm>
          <a:prstGeom prst="rect">
            <a:avLst/>
          </a:prstGeom>
        </p:spPr>
      </p:pic>
      <p:sp>
        <p:nvSpPr>
          <p:cNvPr id="39" name="ZoneTexte 38"/>
          <p:cNvSpPr txBox="1"/>
          <p:nvPr/>
        </p:nvSpPr>
        <p:spPr>
          <a:xfrm>
            <a:off x="5744194" y="197393"/>
            <a:ext cx="821024" cy="307777"/>
          </a:xfrm>
          <a:prstGeom prst="rect">
            <a:avLst/>
          </a:prstGeom>
          <a:noFill/>
        </p:spPr>
        <p:txBody>
          <a:bodyPr wrap="square" rtlCol="0">
            <a:spAutoFit/>
          </a:bodyPr>
          <a:lstStyle/>
          <a:p>
            <a:pPr algn="ctr"/>
            <a:r>
              <a:rPr lang="fr-FR" sz="1400" b="1" dirty="0">
                <a:latin typeface="Arial" panose="020B0604020202020204" pitchFamily="34" charset="0"/>
                <a:cs typeface="Arial" panose="020B0604020202020204" pitchFamily="34" charset="0"/>
              </a:rPr>
              <a:t>mRNA</a:t>
            </a:r>
          </a:p>
        </p:txBody>
      </p:sp>
      <p:sp>
        <p:nvSpPr>
          <p:cNvPr id="40" name="ZoneTexte 39"/>
          <p:cNvSpPr txBox="1"/>
          <p:nvPr/>
        </p:nvSpPr>
        <p:spPr>
          <a:xfrm>
            <a:off x="5679239" y="2995057"/>
            <a:ext cx="950934" cy="307777"/>
          </a:xfrm>
          <a:prstGeom prst="rect">
            <a:avLst/>
          </a:prstGeom>
          <a:noFill/>
        </p:spPr>
        <p:txBody>
          <a:bodyPr wrap="square" rtlCol="0">
            <a:spAutoFit/>
          </a:bodyPr>
          <a:lstStyle/>
          <a:p>
            <a:pPr algn="ctr"/>
            <a:r>
              <a:rPr lang="fr-FR" sz="1400" b="1" dirty="0">
                <a:latin typeface="Arial" panose="020B0604020202020204" pitchFamily="34" charset="0"/>
                <a:cs typeface="Arial" panose="020B0604020202020204" pitchFamily="34" charset="0"/>
              </a:rPr>
              <a:t>lncRNA</a:t>
            </a:r>
          </a:p>
        </p:txBody>
      </p:sp>
      <p:sp>
        <p:nvSpPr>
          <p:cNvPr id="21" name="ZoneTexte 20"/>
          <p:cNvSpPr txBox="1"/>
          <p:nvPr/>
        </p:nvSpPr>
        <p:spPr>
          <a:xfrm>
            <a:off x="3686147" y="163182"/>
            <a:ext cx="361950"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B</a:t>
            </a:r>
          </a:p>
        </p:txBody>
      </p:sp>
      <p:pic>
        <p:nvPicPr>
          <p:cNvPr id="15" name="Image 14"/>
          <p:cNvPicPr>
            <a:picLocks noChangeAspect="1"/>
          </p:cNvPicPr>
          <p:nvPr/>
        </p:nvPicPr>
        <p:blipFill rotWithShape="1">
          <a:blip r:embed="rId6"/>
          <a:srcRect l="5756" t="11312" r="5962" b="11518"/>
          <a:stretch/>
        </p:blipFill>
        <p:spPr>
          <a:xfrm>
            <a:off x="8876764" y="1442035"/>
            <a:ext cx="3294720" cy="2880000"/>
          </a:xfrm>
          <a:prstGeom prst="rect">
            <a:avLst/>
          </a:prstGeom>
        </p:spPr>
      </p:pic>
      <p:sp>
        <p:nvSpPr>
          <p:cNvPr id="16" name="ZoneTexte 15"/>
          <p:cNvSpPr txBox="1"/>
          <p:nvPr/>
        </p:nvSpPr>
        <p:spPr>
          <a:xfrm>
            <a:off x="8446309" y="1301388"/>
            <a:ext cx="361950"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D</a:t>
            </a:r>
          </a:p>
        </p:txBody>
      </p:sp>
      <p:sp>
        <p:nvSpPr>
          <p:cNvPr id="17" name="ZoneTexte 16"/>
          <p:cNvSpPr txBox="1"/>
          <p:nvPr/>
        </p:nvSpPr>
        <p:spPr>
          <a:xfrm>
            <a:off x="9128456" y="4209211"/>
            <a:ext cx="3004270" cy="261610"/>
          </a:xfrm>
          <a:prstGeom prst="rect">
            <a:avLst/>
          </a:prstGeom>
          <a:noFill/>
        </p:spPr>
        <p:txBody>
          <a:bodyPr wrap="square" rtlCol="0">
            <a:spAutoFit/>
          </a:bodyPr>
          <a:lstStyle/>
          <a:p>
            <a:r>
              <a:rPr lang="fr-FR" sz="1100" b="1" dirty="0">
                <a:latin typeface="Arial" panose="020B0604020202020204" pitchFamily="34" charset="0"/>
                <a:cs typeface="Arial" panose="020B0604020202020204" pitchFamily="34" charset="0"/>
              </a:rPr>
              <a:t>mRNA       lncRNA       DNA TE     RNA TE</a:t>
            </a:r>
          </a:p>
        </p:txBody>
      </p:sp>
      <p:sp>
        <p:nvSpPr>
          <p:cNvPr id="18" name="ZoneTexte 17"/>
          <p:cNvSpPr txBox="1"/>
          <p:nvPr/>
        </p:nvSpPr>
        <p:spPr>
          <a:xfrm>
            <a:off x="9463818" y="1338801"/>
            <a:ext cx="277640" cy="292388"/>
          </a:xfrm>
          <a:prstGeom prst="rect">
            <a:avLst/>
          </a:prstGeom>
          <a:noFill/>
        </p:spPr>
        <p:txBody>
          <a:bodyPr wrap="none" rtlCol="0">
            <a:spAutoFit/>
          </a:bodyPr>
          <a:lstStyle/>
          <a:p>
            <a:r>
              <a:rPr lang="fr-FR" sz="1300" dirty="0">
                <a:latin typeface="Arial" panose="020B0604020202020204" pitchFamily="34" charset="0"/>
                <a:cs typeface="Arial" panose="020B0604020202020204" pitchFamily="34" charset="0"/>
              </a:rPr>
              <a:t>a</a:t>
            </a:r>
          </a:p>
        </p:txBody>
      </p:sp>
      <p:sp>
        <p:nvSpPr>
          <p:cNvPr id="19" name="ZoneTexte 18"/>
          <p:cNvSpPr txBox="1"/>
          <p:nvPr/>
        </p:nvSpPr>
        <p:spPr>
          <a:xfrm>
            <a:off x="10167541" y="1338801"/>
            <a:ext cx="277640" cy="292388"/>
          </a:xfrm>
          <a:prstGeom prst="rect">
            <a:avLst/>
          </a:prstGeom>
          <a:noFill/>
        </p:spPr>
        <p:txBody>
          <a:bodyPr wrap="none" rtlCol="0">
            <a:spAutoFit/>
          </a:bodyPr>
          <a:lstStyle/>
          <a:p>
            <a:r>
              <a:rPr lang="fr-FR" sz="1300" dirty="0">
                <a:latin typeface="Arial" panose="020B0604020202020204" pitchFamily="34" charset="0"/>
                <a:cs typeface="Arial" panose="020B0604020202020204" pitchFamily="34" charset="0"/>
              </a:rPr>
              <a:t>a</a:t>
            </a:r>
          </a:p>
        </p:txBody>
      </p:sp>
      <p:sp>
        <p:nvSpPr>
          <p:cNvPr id="23" name="ZoneTexte 22"/>
          <p:cNvSpPr txBox="1"/>
          <p:nvPr/>
        </p:nvSpPr>
        <p:spPr>
          <a:xfrm>
            <a:off x="10887287" y="1338801"/>
            <a:ext cx="277640" cy="292388"/>
          </a:xfrm>
          <a:prstGeom prst="rect">
            <a:avLst/>
          </a:prstGeom>
          <a:noFill/>
        </p:spPr>
        <p:txBody>
          <a:bodyPr wrap="none" rtlCol="0">
            <a:spAutoFit/>
          </a:bodyPr>
          <a:lstStyle/>
          <a:p>
            <a:r>
              <a:rPr lang="fr-FR" sz="1300" dirty="0">
                <a:latin typeface="Arial" panose="020B0604020202020204" pitchFamily="34" charset="0"/>
                <a:cs typeface="Arial" panose="020B0604020202020204" pitchFamily="34" charset="0"/>
              </a:rPr>
              <a:t>b</a:t>
            </a:r>
          </a:p>
        </p:txBody>
      </p:sp>
      <p:sp>
        <p:nvSpPr>
          <p:cNvPr id="24" name="ZoneTexte 23"/>
          <p:cNvSpPr txBox="1"/>
          <p:nvPr/>
        </p:nvSpPr>
        <p:spPr>
          <a:xfrm>
            <a:off x="11549204" y="1338801"/>
            <a:ext cx="370614" cy="292388"/>
          </a:xfrm>
          <a:prstGeom prst="rect">
            <a:avLst/>
          </a:prstGeom>
          <a:noFill/>
        </p:spPr>
        <p:txBody>
          <a:bodyPr wrap="none" rtlCol="0">
            <a:spAutoFit/>
          </a:bodyPr>
          <a:lstStyle/>
          <a:p>
            <a:r>
              <a:rPr lang="fr-FR" sz="1300" dirty="0">
                <a:latin typeface="Arial" panose="020B0604020202020204" pitchFamily="34" charset="0"/>
                <a:cs typeface="Arial" panose="020B0604020202020204" pitchFamily="34" charset="0"/>
              </a:rPr>
              <a:t>ab</a:t>
            </a:r>
          </a:p>
        </p:txBody>
      </p:sp>
      <p:sp>
        <p:nvSpPr>
          <p:cNvPr id="4" name="Rectangle 3">
            <a:extLst>
              <a:ext uri="{FF2B5EF4-FFF2-40B4-BE49-F238E27FC236}">
                <a16:creationId xmlns:a16="http://schemas.microsoft.com/office/drawing/2014/main" xmlns="" id="{DE0B3DD3-5DB7-455C-A116-1F096F1A4ADA}"/>
              </a:ext>
            </a:extLst>
          </p:cNvPr>
          <p:cNvSpPr/>
          <p:nvPr/>
        </p:nvSpPr>
        <p:spPr>
          <a:xfrm>
            <a:off x="8876764" y="1442035"/>
            <a:ext cx="175700" cy="138498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xmlns="" id="{2819E46B-D911-4720-8832-A228FC3D56AA}"/>
              </a:ext>
            </a:extLst>
          </p:cNvPr>
          <p:cNvSpPr txBox="1"/>
          <p:nvPr/>
        </p:nvSpPr>
        <p:spPr>
          <a:xfrm rot="16200000">
            <a:off x="7992548" y="2751229"/>
            <a:ext cx="1768433" cy="261610"/>
          </a:xfrm>
          <a:prstGeom prst="rect">
            <a:avLst/>
          </a:prstGeom>
          <a:noFill/>
        </p:spPr>
        <p:txBody>
          <a:bodyPr wrap="none" rtlCol="0">
            <a:spAutoFit/>
          </a:bodyPr>
          <a:lstStyle/>
          <a:p>
            <a:r>
              <a:rPr lang="fr-FR" sz="1100" b="1" dirty="0">
                <a:latin typeface="Arial" panose="020B0604020202020204" pitchFamily="34" charset="0"/>
                <a:cs typeface="Arial" panose="020B0604020202020204" pitchFamily="34" charset="0"/>
              </a:rPr>
              <a:t>Log</a:t>
            </a:r>
            <a:r>
              <a:rPr lang="fr-FR" sz="1100" b="1" baseline="-25000" dirty="0">
                <a:latin typeface="Arial" panose="020B0604020202020204" pitchFamily="34" charset="0"/>
                <a:cs typeface="Arial" panose="020B0604020202020204" pitchFamily="34" charset="0"/>
              </a:rPr>
              <a:t>10</a:t>
            </a:r>
            <a:r>
              <a:rPr lang="fr-FR" sz="1100" b="1" dirty="0">
                <a:latin typeface="Arial" panose="020B0604020202020204" pitchFamily="34" charset="0"/>
                <a:cs typeface="Arial" panose="020B0604020202020204" pitchFamily="34" charset="0"/>
              </a:rPr>
              <a:t> </a:t>
            </a:r>
            <a:r>
              <a:rPr lang="fr-FR" sz="1100" b="1" dirty="0" err="1">
                <a:latin typeface="Arial" panose="020B0604020202020204" pitchFamily="34" charset="0"/>
                <a:cs typeface="Arial" panose="020B0604020202020204" pitchFamily="34" charset="0"/>
              </a:rPr>
              <a:t>Methylation</a:t>
            </a:r>
            <a:r>
              <a:rPr lang="fr-FR" sz="1100" b="1" dirty="0">
                <a:latin typeface="Arial" panose="020B0604020202020204" pitchFamily="34" charset="0"/>
                <a:cs typeface="Arial" panose="020B0604020202020204" pitchFamily="34" charset="0"/>
              </a:rPr>
              <a:t> </a:t>
            </a:r>
            <a:r>
              <a:rPr lang="fr-FR" sz="1100" b="1" dirty="0" err="1">
                <a:latin typeface="Arial" panose="020B0604020202020204" pitchFamily="34" charset="0"/>
                <a:cs typeface="Arial" panose="020B0604020202020204" pitchFamily="34" charset="0"/>
              </a:rPr>
              <a:t>level</a:t>
            </a:r>
            <a:endParaRPr lang="fr-FR" sz="1100" b="1" dirty="0">
              <a:latin typeface="Arial" panose="020B0604020202020204" pitchFamily="34" charset="0"/>
              <a:cs typeface="Arial" panose="020B0604020202020204" pitchFamily="34" charset="0"/>
            </a:endParaRPr>
          </a:p>
        </p:txBody>
      </p:sp>
      <p:sp>
        <p:nvSpPr>
          <p:cNvPr id="5" name="Ellipse 4">
            <a:extLst>
              <a:ext uri="{FF2B5EF4-FFF2-40B4-BE49-F238E27FC236}">
                <a16:creationId xmlns:a16="http://schemas.microsoft.com/office/drawing/2014/main" xmlns="" id="{D7F3CADD-50F9-4591-9450-B647F4BC02CE}"/>
              </a:ext>
            </a:extLst>
          </p:cNvPr>
          <p:cNvSpPr/>
          <p:nvPr/>
        </p:nvSpPr>
        <p:spPr>
          <a:xfrm>
            <a:off x="789983" y="5402315"/>
            <a:ext cx="1417529" cy="1418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xmlns="" id="{091C815F-DB2E-4254-8737-A03AF0F70339}"/>
              </a:ext>
            </a:extLst>
          </p:cNvPr>
          <p:cNvSpPr/>
          <p:nvPr/>
        </p:nvSpPr>
        <p:spPr>
          <a:xfrm>
            <a:off x="1124659" y="5632447"/>
            <a:ext cx="958136" cy="958136"/>
          </a:xfrm>
          <a:prstGeom prst="ellipse">
            <a:avLst/>
          </a:prstGeom>
          <a:solidFill>
            <a:srgbClr val="FDEC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xmlns="" id="{1CB936F0-DAA3-4BBA-AF73-960724470336}"/>
              </a:ext>
            </a:extLst>
          </p:cNvPr>
          <p:cNvSpPr/>
          <p:nvPr/>
        </p:nvSpPr>
        <p:spPr>
          <a:xfrm>
            <a:off x="2308239" y="5402315"/>
            <a:ext cx="1417529" cy="1418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xmlns="" id="{1EA55DA5-E573-45F0-93A9-B4619F150F30}"/>
              </a:ext>
            </a:extLst>
          </p:cNvPr>
          <p:cNvSpPr/>
          <p:nvPr/>
        </p:nvSpPr>
        <p:spPr>
          <a:xfrm>
            <a:off x="2723865" y="5632447"/>
            <a:ext cx="985878" cy="958136"/>
          </a:xfrm>
          <a:prstGeom prst="ellipse">
            <a:avLst/>
          </a:prstGeom>
          <a:solidFill>
            <a:srgbClr val="5DC59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xmlns="" id="{2A9CAAA6-B233-4072-AC18-13C0F8159F1D}"/>
              </a:ext>
            </a:extLst>
          </p:cNvPr>
          <p:cNvSpPr txBox="1"/>
          <p:nvPr/>
        </p:nvSpPr>
        <p:spPr>
          <a:xfrm>
            <a:off x="1167566" y="5167458"/>
            <a:ext cx="662361" cy="246221"/>
          </a:xfrm>
          <a:prstGeom prst="rect">
            <a:avLst/>
          </a:prstGeom>
          <a:noFill/>
        </p:spPr>
        <p:txBody>
          <a:bodyPr wrap="none" rtlCol="0">
            <a:spAutoFit/>
          </a:bodyPr>
          <a:lstStyle/>
          <a:p>
            <a:pPr algn="ctr"/>
            <a:r>
              <a:rPr lang="fr-FR" sz="1000" b="1" dirty="0">
                <a:latin typeface="Arial" panose="020B0604020202020204" pitchFamily="34" charset="0"/>
                <a:cs typeface="Arial" panose="020B0604020202020204" pitchFamily="34" charset="0"/>
              </a:rPr>
              <a:t>RNA TE</a:t>
            </a:r>
          </a:p>
        </p:txBody>
      </p:sp>
      <p:sp>
        <p:nvSpPr>
          <p:cNvPr id="29" name="ZoneTexte 28">
            <a:extLst>
              <a:ext uri="{FF2B5EF4-FFF2-40B4-BE49-F238E27FC236}">
                <a16:creationId xmlns:a16="http://schemas.microsoft.com/office/drawing/2014/main" xmlns="" id="{FBFA0D98-D6E9-4782-AC76-4C82A2C2BDF6}"/>
              </a:ext>
            </a:extLst>
          </p:cNvPr>
          <p:cNvSpPr txBox="1"/>
          <p:nvPr/>
        </p:nvSpPr>
        <p:spPr>
          <a:xfrm>
            <a:off x="2692170" y="5171588"/>
            <a:ext cx="662361" cy="246221"/>
          </a:xfrm>
          <a:prstGeom prst="rect">
            <a:avLst/>
          </a:prstGeom>
          <a:noFill/>
        </p:spPr>
        <p:txBody>
          <a:bodyPr wrap="none" rtlCol="0">
            <a:spAutoFit/>
          </a:bodyPr>
          <a:lstStyle/>
          <a:p>
            <a:pPr algn="ctr"/>
            <a:r>
              <a:rPr lang="fr-FR" sz="1000" b="1" dirty="0">
                <a:latin typeface="Arial" panose="020B0604020202020204" pitchFamily="34" charset="0"/>
                <a:cs typeface="Arial" panose="020B0604020202020204" pitchFamily="34" charset="0"/>
              </a:rPr>
              <a:t>DNA TE</a:t>
            </a:r>
          </a:p>
        </p:txBody>
      </p:sp>
      <p:sp>
        <p:nvSpPr>
          <p:cNvPr id="11" name="ZoneTexte 10">
            <a:extLst>
              <a:ext uri="{FF2B5EF4-FFF2-40B4-BE49-F238E27FC236}">
                <a16:creationId xmlns:a16="http://schemas.microsoft.com/office/drawing/2014/main" xmlns="" id="{8A82AE5B-AA85-4AA4-891C-9F3DB45EE40F}"/>
              </a:ext>
            </a:extLst>
          </p:cNvPr>
          <p:cNvSpPr txBox="1"/>
          <p:nvPr/>
        </p:nvSpPr>
        <p:spPr>
          <a:xfrm>
            <a:off x="1124659" y="5980601"/>
            <a:ext cx="920445" cy="369332"/>
          </a:xfrm>
          <a:prstGeom prst="rect">
            <a:avLst/>
          </a:prstGeom>
          <a:noFill/>
        </p:spPr>
        <p:txBody>
          <a:bodyPr wrap="none" rtlCol="0">
            <a:spAutoFit/>
          </a:bodyPr>
          <a:lstStyle/>
          <a:p>
            <a:pPr algn="ctr"/>
            <a:r>
              <a:rPr lang="fr-FR" sz="900" b="1" dirty="0">
                <a:latin typeface="Arial" panose="020B0604020202020204" pitchFamily="34" charset="0"/>
                <a:cs typeface="Arial" panose="020B0604020202020204" pitchFamily="34" charset="0"/>
              </a:rPr>
              <a:t>m</a:t>
            </a:r>
            <a:r>
              <a:rPr lang="fr-FR" sz="900" b="1" baseline="30000" dirty="0">
                <a:latin typeface="Arial" panose="020B0604020202020204" pitchFamily="34" charset="0"/>
                <a:cs typeface="Arial" panose="020B0604020202020204" pitchFamily="34" charset="0"/>
              </a:rPr>
              <a:t>6</a:t>
            </a:r>
            <a:r>
              <a:rPr lang="fr-FR" sz="900" b="1" dirty="0">
                <a:latin typeface="Arial" panose="020B0604020202020204" pitchFamily="34" charset="0"/>
                <a:cs typeface="Arial" panose="020B0604020202020204" pitchFamily="34" charset="0"/>
              </a:rPr>
              <a:t>A detected</a:t>
            </a:r>
          </a:p>
          <a:p>
            <a:pPr algn="ctr"/>
            <a:r>
              <a:rPr lang="fr-FR" sz="900" b="1" dirty="0">
                <a:latin typeface="Arial" panose="020B0604020202020204" pitchFamily="34" charset="0"/>
                <a:cs typeface="Arial" panose="020B0604020202020204" pitchFamily="34" charset="0"/>
              </a:rPr>
              <a:t>87.6%</a:t>
            </a:r>
          </a:p>
        </p:txBody>
      </p:sp>
      <p:sp>
        <p:nvSpPr>
          <p:cNvPr id="31" name="ZoneTexte 30">
            <a:extLst>
              <a:ext uri="{FF2B5EF4-FFF2-40B4-BE49-F238E27FC236}">
                <a16:creationId xmlns:a16="http://schemas.microsoft.com/office/drawing/2014/main" xmlns="" id="{F2C544B8-C858-4DED-87D5-9D020F0F5147}"/>
              </a:ext>
            </a:extLst>
          </p:cNvPr>
          <p:cNvSpPr txBox="1"/>
          <p:nvPr/>
        </p:nvSpPr>
        <p:spPr>
          <a:xfrm>
            <a:off x="2784289" y="5980601"/>
            <a:ext cx="920445" cy="369332"/>
          </a:xfrm>
          <a:prstGeom prst="rect">
            <a:avLst/>
          </a:prstGeom>
          <a:noFill/>
        </p:spPr>
        <p:txBody>
          <a:bodyPr wrap="none" rtlCol="0">
            <a:spAutoFit/>
          </a:bodyPr>
          <a:lstStyle/>
          <a:p>
            <a:pPr algn="ctr"/>
            <a:r>
              <a:rPr lang="fr-FR" sz="900" b="1" dirty="0">
                <a:latin typeface="Arial" panose="020B0604020202020204" pitchFamily="34" charset="0"/>
                <a:cs typeface="Arial" panose="020B0604020202020204" pitchFamily="34" charset="0"/>
              </a:rPr>
              <a:t>m</a:t>
            </a:r>
            <a:r>
              <a:rPr lang="fr-FR" sz="900" b="1" baseline="30000" dirty="0">
                <a:latin typeface="Arial" panose="020B0604020202020204" pitchFamily="34" charset="0"/>
                <a:cs typeface="Arial" panose="020B0604020202020204" pitchFamily="34" charset="0"/>
              </a:rPr>
              <a:t>6</a:t>
            </a:r>
            <a:r>
              <a:rPr lang="fr-FR" sz="900" b="1" dirty="0">
                <a:latin typeface="Arial" panose="020B0604020202020204" pitchFamily="34" charset="0"/>
                <a:cs typeface="Arial" panose="020B0604020202020204" pitchFamily="34" charset="0"/>
              </a:rPr>
              <a:t>A detected</a:t>
            </a:r>
          </a:p>
          <a:p>
            <a:pPr algn="ctr"/>
            <a:r>
              <a:rPr lang="fr-FR" sz="900" b="1" dirty="0">
                <a:latin typeface="Arial" panose="020B0604020202020204" pitchFamily="34" charset="0"/>
                <a:cs typeface="Arial" panose="020B0604020202020204" pitchFamily="34" charset="0"/>
              </a:rPr>
              <a:t>99.4%</a:t>
            </a:r>
          </a:p>
        </p:txBody>
      </p:sp>
      <p:sp>
        <p:nvSpPr>
          <p:cNvPr id="44" name="Ellipse 43">
            <a:extLst>
              <a:ext uri="{FF2B5EF4-FFF2-40B4-BE49-F238E27FC236}">
                <a16:creationId xmlns:a16="http://schemas.microsoft.com/office/drawing/2014/main" xmlns="" id="{06AF3F01-085E-4B56-87DB-8FB68851F38E}"/>
              </a:ext>
            </a:extLst>
          </p:cNvPr>
          <p:cNvSpPr/>
          <p:nvPr/>
        </p:nvSpPr>
        <p:spPr>
          <a:xfrm>
            <a:off x="789983" y="2344026"/>
            <a:ext cx="1417529" cy="1418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xmlns="" id="{2592D5A1-4E0D-48CC-B045-01D560F15CF6}"/>
              </a:ext>
            </a:extLst>
          </p:cNvPr>
          <p:cNvSpPr/>
          <p:nvPr/>
        </p:nvSpPr>
        <p:spPr>
          <a:xfrm>
            <a:off x="2308239" y="2344026"/>
            <a:ext cx="1417529" cy="1418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a:extLst>
              <a:ext uri="{FF2B5EF4-FFF2-40B4-BE49-F238E27FC236}">
                <a16:creationId xmlns:a16="http://schemas.microsoft.com/office/drawing/2014/main" xmlns="" id="{2025620D-E530-4434-9B77-33B10426A454}"/>
              </a:ext>
            </a:extLst>
          </p:cNvPr>
          <p:cNvSpPr txBox="1"/>
          <p:nvPr/>
        </p:nvSpPr>
        <p:spPr>
          <a:xfrm>
            <a:off x="1036511" y="1953437"/>
            <a:ext cx="938077" cy="400110"/>
          </a:xfrm>
          <a:prstGeom prst="rect">
            <a:avLst/>
          </a:prstGeom>
          <a:noFill/>
        </p:spPr>
        <p:txBody>
          <a:bodyPr wrap="none" rtlCol="0">
            <a:spAutoFit/>
          </a:bodyPr>
          <a:lstStyle/>
          <a:p>
            <a:pPr algn="ctr"/>
            <a:r>
              <a:rPr lang="fr-FR" sz="1000" b="1" dirty="0">
                <a:latin typeface="Arial" panose="020B0604020202020204" pitchFamily="34" charset="0"/>
                <a:cs typeface="Arial" panose="020B0604020202020204" pitchFamily="34" charset="0"/>
              </a:rPr>
              <a:t>transcribed</a:t>
            </a:r>
          </a:p>
          <a:p>
            <a:pPr algn="ctr"/>
            <a:r>
              <a:rPr lang="fr-FR" sz="1000" b="1" dirty="0">
                <a:latin typeface="Arial" panose="020B0604020202020204" pitchFamily="34" charset="0"/>
                <a:cs typeface="Arial" panose="020B0604020202020204" pitchFamily="34" charset="0"/>
              </a:rPr>
              <a:t>pseudogene</a:t>
            </a:r>
          </a:p>
        </p:txBody>
      </p:sp>
      <p:sp>
        <p:nvSpPr>
          <p:cNvPr id="49" name="ZoneTexte 48">
            <a:extLst>
              <a:ext uri="{FF2B5EF4-FFF2-40B4-BE49-F238E27FC236}">
                <a16:creationId xmlns:a16="http://schemas.microsoft.com/office/drawing/2014/main" xmlns="" id="{08D8B6B9-8259-4850-AB72-C85AF91CCFC4}"/>
              </a:ext>
            </a:extLst>
          </p:cNvPr>
          <p:cNvSpPr txBox="1"/>
          <p:nvPr/>
        </p:nvSpPr>
        <p:spPr>
          <a:xfrm>
            <a:off x="2615506" y="2103438"/>
            <a:ext cx="824265" cy="246221"/>
          </a:xfrm>
          <a:prstGeom prst="rect">
            <a:avLst/>
          </a:prstGeom>
          <a:noFill/>
        </p:spPr>
        <p:txBody>
          <a:bodyPr wrap="none" rtlCol="0">
            <a:spAutoFit/>
          </a:bodyPr>
          <a:lstStyle/>
          <a:p>
            <a:pPr algn="ctr"/>
            <a:r>
              <a:rPr lang="fr-FR" sz="1000" b="1" dirty="0">
                <a:latin typeface="Arial" panose="020B0604020202020204" pitchFamily="34" charset="0"/>
                <a:cs typeface="Arial" panose="020B0604020202020204" pitchFamily="34" charset="0"/>
              </a:rPr>
              <a:t>misc_RNA</a:t>
            </a:r>
          </a:p>
        </p:txBody>
      </p:sp>
      <p:sp>
        <p:nvSpPr>
          <p:cNvPr id="62" name="Ellipse 61">
            <a:extLst>
              <a:ext uri="{FF2B5EF4-FFF2-40B4-BE49-F238E27FC236}">
                <a16:creationId xmlns:a16="http://schemas.microsoft.com/office/drawing/2014/main" xmlns="" id="{C8C04627-E8B3-4499-91DE-4B5B310C2621}"/>
              </a:ext>
            </a:extLst>
          </p:cNvPr>
          <p:cNvSpPr/>
          <p:nvPr/>
        </p:nvSpPr>
        <p:spPr>
          <a:xfrm>
            <a:off x="1511870" y="3813974"/>
            <a:ext cx="1417529" cy="1418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xmlns="" id="{FA2DEAF0-7323-490D-8FD3-E8EB3E92B1C3}"/>
              </a:ext>
            </a:extLst>
          </p:cNvPr>
          <p:cNvSpPr/>
          <p:nvPr/>
        </p:nvSpPr>
        <p:spPr>
          <a:xfrm>
            <a:off x="789983" y="508501"/>
            <a:ext cx="1417529" cy="1418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xmlns="" id="{1A273870-41B0-46FA-ADFD-4A3781D9ED54}"/>
              </a:ext>
            </a:extLst>
          </p:cNvPr>
          <p:cNvSpPr txBox="1"/>
          <p:nvPr/>
        </p:nvSpPr>
        <p:spPr>
          <a:xfrm>
            <a:off x="1229373" y="296539"/>
            <a:ext cx="577402" cy="246221"/>
          </a:xfrm>
          <a:prstGeom prst="rect">
            <a:avLst/>
          </a:prstGeom>
          <a:noFill/>
        </p:spPr>
        <p:txBody>
          <a:bodyPr wrap="none" rtlCol="0">
            <a:spAutoFit/>
          </a:bodyPr>
          <a:lstStyle/>
          <a:p>
            <a:pPr algn="ctr"/>
            <a:r>
              <a:rPr lang="fr-FR" sz="1000" b="1" dirty="0">
                <a:latin typeface="Arial" panose="020B0604020202020204" pitchFamily="34" charset="0"/>
                <a:cs typeface="Arial" panose="020B0604020202020204" pitchFamily="34" charset="0"/>
              </a:rPr>
              <a:t>mRNA</a:t>
            </a:r>
          </a:p>
        </p:txBody>
      </p:sp>
      <p:sp>
        <p:nvSpPr>
          <p:cNvPr id="66" name="ZoneTexte 65">
            <a:extLst>
              <a:ext uri="{FF2B5EF4-FFF2-40B4-BE49-F238E27FC236}">
                <a16:creationId xmlns:a16="http://schemas.microsoft.com/office/drawing/2014/main" xmlns="" id="{E6CF0EC9-A17F-4E41-A04E-A3B77F7F10EC}"/>
              </a:ext>
            </a:extLst>
          </p:cNvPr>
          <p:cNvSpPr txBox="1"/>
          <p:nvPr/>
        </p:nvSpPr>
        <p:spPr>
          <a:xfrm>
            <a:off x="2699383" y="296539"/>
            <a:ext cx="647934" cy="246221"/>
          </a:xfrm>
          <a:prstGeom prst="rect">
            <a:avLst/>
          </a:prstGeom>
          <a:noFill/>
        </p:spPr>
        <p:txBody>
          <a:bodyPr wrap="none" rtlCol="0">
            <a:spAutoFit/>
          </a:bodyPr>
          <a:lstStyle/>
          <a:p>
            <a:pPr algn="ctr"/>
            <a:r>
              <a:rPr lang="fr-FR" sz="1000" b="1" dirty="0">
                <a:latin typeface="Arial" panose="020B0604020202020204" pitchFamily="34" charset="0"/>
                <a:cs typeface="Arial" panose="020B0604020202020204" pitchFamily="34" charset="0"/>
              </a:rPr>
              <a:t>lncRNA</a:t>
            </a:r>
          </a:p>
        </p:txBody>
      </p:sp>
      <p:sp>
        <p:nvSpPr>
          <p:cNvPr id="67" name="ZoneTexte 66">
            <a:extLst>
              <a:ext uri="{FF2B5EF4-FFF2-40B4-BE49-F238E27FC236}">
                <a16:creationId xmlns:a16="http://schemas.microsoft.com/office/drawing/2014/main" xmlns="" id="{91118DA4-A588-4CFE-8569-0D6CAD527ECC}"/>
              </a:ext>
            </a:extLst>
          </p:cNvPr>
          <p:cNvSpPr txBox="1"/>
          <p:nvPr/>
        </p:nvSpPr>
        <p:spPr>
          <a:xfrm>
            <a:off x="1947258" y="3595363"/>
            <a:ext cx="506870" cy="246221"/>
          </a:xfrm>
          <a:prstGeom prst="rect">
            <a:avLst/>
          </a:prstGeom>
          <a:noFill/>
        </p:spPr>
        <p:txBody>
          <a:bodyPr wrap="none" rtlCol="0">
            <a:spAutoFit/>
          </a:bodyPr>
          <a:lstStyle/>
          <a:p>
            <a:pPr algn="ctr"/>
            <a:r>
              <a:rPr lang="fr-FR" sz="1000" b="1" dirty="0">
                <a:latin typeface="Arial" panose="020B0604020202020204" pitchFamily="34" charset="0"/>
                <a:cs typeface="Arial" panose="020B0604020202020204" pitchFamily="34" charset="0"/>
              </a:rPr>
              <a:t>tRNA</a:t>
            </a:r>
          </a:p>
        </p:txBody>
      </p:sp>
      <p:sp>
        <p:nvSpPr>
          <p:cNvPr id="68" name="Ellipse 67">
            <a:extLst>
              <a:ext uri="{FF2B5EF4-FFF2-40B4-BE49-F238E27FC236}">
                <a16:creationId xmlns:a16="http://schemas.microsoft.com/office/drawing/2014/main" xmlns="" id="{45DEB454-1023-4B37-A512-D6C961BFEF2D}"/>
              </a:ext>
            </a:extLst>
          </p:cNvPr>
          <p:cNvSpPr/>
          <p:nvPr/>
        </p:nvSpPr>
        <p:spPr>
          <a:xfrm>
            <a:off x="2514515" y="4377702"/>
            <a:ext cx="290945" cy="290945"/>
          </a:xfrm>
          <a:prstGeom prst="ellipse">
            <a:avLst/>
          </a:prstGeom>
          <a:solidFill>
            <a:srgbClr val="8282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Ellipse 68">
            <a:extLst>
              <a:ext uri="{FF2B5EF4-FFF2-40B4-BE49-F238E27FC236}">
                <a16:creationId xmlns:a16="http://schemas.microsoft.com/office/drawing/2014/main" xmlns="" id="{7F989D66-0F86-4E31-89B9-9340582FBC73}"/>
              </a:ext>
            </a:extLst>
          </p:cNvPr>
          <p:cNvSpPr/>
          <p:nvPr/>
        </p:nvSpPr>
        <p:spPr>
          <a:xfrm>
            <a:off x="2635826" y="2569735"/>
            <a:ext cx="966983" cy="966983"/>
          </a:xfrm>
          <a:prstGeom prst="ellipse">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a:extLst>
              <a:ext uri="{FF2B5EF4-FFF2-40B4-BE49-F238E27FC236}">
                <a16:creationId xmlns:a16="http://schemas.microsoft.com/office/drawing/2014/main" xmlns="" id="{0BBB8176-4696-44DF-B2C7-B9527EDAA544}"/>
              </a:ext>
            </a:extLst>
          </p:cNvPr>
          <p:cNvSpPr/>
          <p:nvPr/>
        </p:nvSpPr>
        <p:spPr>
          <a:xfrm>
            <a:off x="2848173" y="2757411"/>
            <a:ext cx="436418" cy="436418"/>
          </a:xfrm>
          <a:prstGeom prst="ellipse">
            <a:avLst/>
          </a:prstGeom>
          <a:solidFill>
            <a:srgbClr val="8282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Ellipse 70">
            <a:extLst>
              <a:ext uri="{FF2B5EF4-FFF2-40B4-BE49-F238E27FC236}">
                <a16:creationId xmlns:a16="http://schemas.microsoft.com/office/drawing/2014/main" xmlns="" id="{92961E52-ABD1-4EE2-B7B7-0D5C0CD13F3C}"/>
              </a:ext>
            </a:extLst>
          </p:cNvPr>
          <p:cNvSpPr/>
          <p:nvPr/>
        </p:nvSpPr>
        <p:spPr>
          <a:xfrm>
            <a:off x="1000953" y="2523488"/>
            <a:ext cx="1122652" cy="1122652"/>
          </a:xfrm>
          <a:prstGeom prst="ellipse">
            <a:avLst/>
          </a:prstGeom>
          <a:solidFill>
            <a:srgbClr val="C0C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a:extLst>
              <a:ext uri="{FF2B5EF4-FFF2-40B4-BE49-F238E27FC236}">
                <a16:creationId xmlns:a16="http://schemas.microsoft.com/office/drawing/2014/main" xmlns="" id="{1BB3B5FF-7D22-4206-B591-AD2A437F9F67}"/>
              </a:ext>
            </a:extLst>
          </p:cNvPr>
          <p:cNvSpPr/>
          <p:nvPr/>
        </p:nvSpPr>
        <p:spPr>
          <a:xfrm>
            <a:off x="1310163" y="2694278"/>
            <a:ext cx="697836" cy="697836"/>
          </a:xfrm>
          <a:prstGeom prst="ellipse">
            <a:avLst/>
          </a:prstGeom>
          <a:solidFill>
            <a:srgbClr val="8282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a:extLst>
              <a:ext uri="{FF2B5EF4-FFF2-40B4-BE49-F238E27FC236}">
                <a16:creationId xmlns:a16="http://schemas.microsoft.com/office/drawing/2014/main" xmlns="" id="{0C385CA5-254C-46DB-9037-B201EA0EB304}"/>
              </a:ext>
            </a:extLst>
          </p:cNvPr>
          <p:cNvSpPr/>
          <p:nvPr/>
        </p:nvSpPr>
        <p:spPr>
          <a:xfrm>
            <a:off x="1099507" y="689677"/>
            <a:ext cx="1053028" cy="1053028"/>
          </a:xfrm>
          <a:prstGeom prst="ellipse">
            <a:avLst/>
          </a:prstGeom>
          <a:solidFill>
            <a:srgbClr val="B399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Ellipse 73">
            <a:extLst>
              <a:ext uri="{FF2B5EF4-FFF2-40B4-BE49-F238E27FC236}">
                <a16:creationId xmlns:a16="http://schemas.microsoft.com/office/drawing/2014/main" xmlns="" id="{AB2D89BE-3696-4EF9-8D56-E59ECC6100E0}"/>
              </a:ext>
            </a:extLst>
          </p:cNvPr>
          <p:cNvSpPr/>
          <p:nvPr/>
        </p:nvSpPr>
        <p:spPr>
          <a:xfrm>
            <a:off x="1187862" y="807440"/>
            <a:ext cx="553243" cy="553243"/>
          </a:xfrm>
          <a:prstGeom prst="ellipse">
            <a:avLst/>
          </a:prstGeom>
          <a:solidFill>
            <a:srgbClr val="6934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74">
            <a:extLst>
              <a:ext uri="{FF2B5EF4-FFF2-40B4-BE49-F238E27FC236}">
                <a16:creationId xmlns:a16="http://schemas.microsoft.com/office/drawing/2014/main" xmlns="" id="{865F818D-C11A-4464-8EAE-FE043D397612}"/>
              </a:ext>
            </a:extLst>
          </p:cNvPr>
          <p:cNvSpPr/>
          <p:nvPr/>
        </p:nvSpPr>
        <p:spPr>
          <a:xfrm>
            <a:off x="2773278" y="759909"/>
            <a:ext cx="932866" cy="932866"/>
          </a:xfrm>
          <a:prstGeom prst="ellipse">
            <a:avLst/>
          </a:prstGeom>
          <a:solidFill>
            <a:srgbClr val="ACC2D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a:extLst>
              <a:ext uri="{FF2B5EF4-FFF2-40B4-BE49-F238E27FC236}">
                <a16:creationId xmlns:a16="http://schemas.microsoft.com/office/drawing/2014/main" xmlns="" id="{A23DB874-AF90-4AC2-89D9-B08CACBA5879}"/>
              </a:ext>
            </a:extLst>
          </p:cNvPr>
          <p:cNvSpPr/>
          <p:nvPr/>
        </p:nvSpPr>
        <p:spPr>
          <a:xfrm>
            <a:off x="2885859" y="822603"/>
            <a:ext cx="382577" cy="382577"/>
          </a:xfrm>
          <a:prstGeom prst="ellipse">
            <a:avLst/>
          </a:prstGeom>
          <a:solidFill>
            <a:srgbClr val="5A86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ZoneTexte 76">
            <a:extLst>
              <a:ext uri="{FF2B5EF4-FFF2-40B4-BE49-F238E27FC236}">
                <a16:creationId xmlns:a16="http://schemas.microsoft.com/office/drawing/2014/main" xmlns="" id="{34253072-20D6-478A-866C-1A8971043FE9}"/>
              </a:ext>
            </a:extLst>
          </p:cNvPr>
          <p:cNvSpPr txBox="1"/>
          <p:nvPr/>
        </p:nvSpPr>
        <p:spPr>
          <a:xfrm>
            <a:off x="1029707" y="949639"/>
            <a:ext cx="926857" cy="369332"/>
          </a:xfrm>
          <a:prstGeom prst="rect">
            <a:avLst/>
          </a:prstGeom>
          <a:noFill/>
        </p:spPr>
        <p:txBody>
          <a:bodyPr wrap="none" rtlCol="0">
            <a:spAutoFit/>
          </a:bodyPr>
          <a:lstStyle/>
          <a:p>
            <a:pPr algn="ctr"/>
            <a:r>
              <a:rPr lang="fr-FR" sz="900" b="1" dirty="0">
                <a:solidFill>
                  <a:schemeClr val="bg1"/>
                </a:solidFill>
                <a:latin typeface="Arial" panose="020B0604020202020204" pitchFamily="34" charset="0"/>
                <a:cs typeface="Arial" panose="020B0604020202020204" pitchFamily="34" charset="0"/>
              </a:rPr>
              <a:t>m</a:t>
            </a:r>
            <a:r>
              <a:rPr lang="fr-FR" sz="900" b="1" baseline="30000" dirty="0">
                <a:solidFill>
                  <a:schemeClr val="bg1"/>
                </a:solidFill>
                <a:latin typeface="Arial" panose="020B0604020202020204" pitchFamily="34" charset="0"/>
                <a:cs typeface="Arial" panose="020B0604020202020204" pitchFamily="34" charset="0"/>
              </a:rPr>
              <a:t>6</a:t>
            </a:r>
            <a:r>
              <a:rPr lang="fr-FR" sz="900" b="1" dirty="0">
                <a:solidFill>
                  <a:schemeClr val="bg1"/>
                </a:solidFill>
                <a:latin typeface="Arial" panose="020B0604020202020204" pitchFamily="34" charset="0"/>
                <a:cs typeface="Arial" panose="020B0604020202020204" pitchFamily="34" charset="0"/>
              </a:rPr>
              <a:t>A enriched</a:t>
            </a:r>
          </a:p>
          <a:p>
            <a:pPr algn="ctr"/>
            <a:r>
              <a:rPr lang="fr-FR" sz="900" b="1" dirty="0">
                <a:solidFill>
                  <a:schemeClr val="bg1"/>
                </a:solidFill>
                <a:latin typeface="Arial" panose="020B0604020202020204" pitchFamily="34" charset="0"/>
                <a:cs typeface="Arial" panose="020B0604020202020204" pitchFamily="34" charset="0"/>
              </a:rPr>
              <a:t>35.8%</a:t>
            </a:r>
          </a:p>
        </p:txBody>
      </p:sp>
      <p:sp>
        <p:nvSpPr>
          <p:cNvPr id="78" name="ZoneTexte 77">
            <a:extLst>
              <a:ext uri="{FF2B5EF4-FFF2-40B4-BE49-F238E27FC236}">
                <a16:creationId xmlns:a16="http://schemas.microsoft.com/office/drawing/2014/main" xmlns="" id="{2BF7C670-B1E6-4019-AB24-7C493DBACC35}"/>
              </a:ext>
            </a:extLst>
          </p:cNvPr>
          <p:cNvSpPr txBox="1"/>
          <p:nvPr/>
        </p:nvSpPr>
        <p:spPr>
          <a:xfrm>
            <a:off x="2784289" y="864084"/>
            <a:ext cx="926857" cy="369332"/>
          </a:xfrm>
          <a:prstGeom prst="rect">
            <a:avLst/>
          </a:prstGeom>
          <a:noFill/>
        </p:spPr>
        <p:txBody>
          <a:bodyPr wrap="none" rtlCol="0">
            <a:spAutoFit/>
          </a:bodyPr>
          <a:lstStyle/>
          <a:p>
            <a:pPr algn="ctr"/>
            <a:r>
              <a:rPr lang="fr-FR" sz="900" b="1" dirty="0">
                <a:solidFill>
                  <a:schemeClr val="bg1"/>
                </a:solidFill>
                <a:latin typeface="Arial" panose="020B0604020202020204" pitchFamily="34" charset="0"/>
                <a:cs typeface="Arial" panose="020B0604020202020204" pitchFamily="34" charset="0"/>
              </a:rPr>
              <a:t>m</a:t>
            </a:r>
            <a:r>
              <a:rPr lang="fr-FR" sz="900" b="1" baseline="30000" dirty="0">
                <a:solidFill>
                  <a:schemeClr val="bg1"/>
                </a:solidFill>
                <a:latin typeface="Arial" panose="020B0604020202020204" pitchFamily="34" charset="0"/>
                <a:cs typeface="Arial" panose="020B0604020202020204" pitchFamily="34" charset="0"/>
              </a:rPr>
              <a:t>6</a:t>
            </a:r>
            <a:r>
              <a:rPr lang="fr-FR" sz="900" b="1" dirty="0">
                <a:solidFill>
                  <a:schemeClr val="bg1"/>
                </a:solidFill>
                <a:latin typeface="Arial" panose="020B0604020202020204" pitchFamily="34" charset="0"/>
                <a:cs typeface="Arial" panose="020B0604020202020204" pitchFamily="34" charset="0"/>
              </a:rPr>
              <a:t>A enriched</a:t>
            </a:r>
          </a:p>
          <a:p>
            <a:pPr algn="ctr"/>
            <a:r>
              <a:rPr lang="fr-FR" sz="900" b="1" dirty="0">
                <a:solidFill>
                  <a:schemeClr val="bg1"/>
                </a:solidFill>
                <a:latin typeface="Arial" panose="020B0604020202020204" pitchFamily="34" charset="0"/>
                <a:cs typeface="Arial" panose="020B0604020202020204" pitchFamily="34" charset="0"/>
              </a:rPr>
              <a:t>11.1%</a:t>
            </a:r>
          </a:p>
        </p:txBody>
      </p:sp>
      <p:sp>
        <p:nvSpPr>
          <p:cNvPr id="50" name="ZoneTexte 49">
            <a:extLst>
              <a:ext uri="{FF2B5EF4-FFF2-40B4-BE49-F238E27FC236}">
                <a16:creationId xmlns:a16="http://schemas.microsoft.com/office/drawing/2014/main" xmlns="" id="{F5DCF2CB-04B1-4BF6-A0B0-ED1DF6795B7C}"/>
              </a:ext>
            </a:extLst>
          </p:cNvPr>
          <p:cNvSpPr txBox="1"/>
          <p:nvPr/>
        </p:nvSpPr>
        <p:spPr>
          <a:xfrm>
            <a:off x="1211026" y="2876961"/>
            <a:ext cx="926857" cy="369332"/>
          </a:xfrm>
          <a:prstGeom prst="rect">
            <a:avLst/>
          </a:prstGeom>
          <a:noFill/>
        </p:spPr>
        <p:txBody>
          <a:bodyPr wrap="none" rtlCol="0">
            <a:spAutoFit/>
          </a:bodyPr>
          <a:lstStyle/>
          <a:p>
            <a:pPr algn="ctr"/>
            <a:r>
              <a:rPr lang="fr-FR" sz="900" b="1" dirty="0">
                <a:latin typeface="Arial" panose="020B0604020202020204" pitchFamily="34" charset="0"/>
                <a:cs typeface="Arial" panose="020B0604020202020204" pitchFamily="34" charset="0"/>
              </a:rPr>
              <a:t>m</a:t>
            </a:r>
            <a:r>
              <a:rPr lang="fr-FR" sz="900" b="1" baseline="30000" dirty="0">
                <a:latin typeface="Arial" panose="020B0604020202020204" pitchFamily="34" charset="0"/>
                <a:cs typeface="Arial" panose="020B0604020202020204" pitchFamily="34" charset="0"/>
              </a:rPr>
              <a:t>6</a:t>
            </a:r>
            <a:r>
              <a:rPr lang="fr-FR" sz="900" b="1" dirty="0">
                <a:latin typeface="Arial" panose="020B0604020202020204" pitchFamily="34" charset="0"/>
                <a:cs typeface="Arial" panose="020B0604020202020204" pitchFamily="34" charset="0"/>
              </a:rPr>
              <a:t>A enriched</a:t>
            </a:r>
          </a:p>
          <a:p>
            <a:pPr algn="ctr"/>
            <a:r>
              <a:rPr lang="fr-FR" sz="900" b="1" dirty="0">
                <a:latin typeface="Arial" panose="020B0604020202020204" pitchFamily="34" charset="0"/>
                <a:cs typeface="Arial" panose="020B0604020202020204" pitchFamily="34" charset="0"/>
              </a:rPr>
              <a:t>72.7%</a:t>
            </a:r>
          </a:p>
        </p:txBody>
      </p:sp>
      <p:sp>
        <p:nvSpPr>
          <p:cNvPr id="79" name="ZoneTexte 78">
            <a:extLst>
              <a:ext uri="{FF2B5EF4-FFF2-40B4-BE49-F238E27FC236}">
                <a16:creationId xmlns:a16="http://schemas.microsoft.com/office/drawing/2014/main" xmlns="" id="{02A27392-22FF-45BB-9B1C-B2E076E9C59D}"/>
              </a:ext>
            </a:extLst>
          </p:cNvPr>
          <p:cNvSpPr txBox="1"/>
          <p:nvPr/>
        </p:nvSpPr>
        <p:spPr>
          <a:xfrm>
            <a:off x="2606070" y="2824200"/>
            <a:ext cx="926857" cy="369332"/>
          </a:xfrm>
          <a:prstGeom prst="rect">
            <a:avLst/>
          </a:prstGeom>
          <a:noFill/>
        </p:spPr>
        <p:txBody>
          <a:bodyPr wrap="none" rtlCol="0">
            <a:spAutoFit/>
          </a:bodyPr>
          <a:lstStyle/>
          <a:p>
            <a:pPr algn="ctr"/>
            <a:r>
              <a:rPr lang="fr-FR" sz="900" b="1" dirty="0">
                <a:latin typeface="Arial" panose="020B0604020202020204" pitchFamily="34" charset="0"/>
                <a:cs typeface="Arial" panose="020B0604020202020204" pitchFamily="34" charset="0"/>
              </a:rPr>
              <a:t>m</a:t>
            </a:r>
            <a:r>
              <a:rPr lang="fr-FR" sz="900" b="1" baseline="30000" dirty="0">
                <a:latin typeface="Arial" panose="020B0604020202020204" pitchFamily="34" charset="0"/>
                <a:cs typeface="Arial" panose="020B0604020202020204" pitchFamily="34" charset="0"/>
              </a:rPr>
              <a:t>6</a:t>
            </a:r>
            <a:r>
              <a:rPr lang="fr-FR" sz="900" b="1" dirty="0">
                <a:latin typeface="Arial" panose="020B0604020202020204" pitchFamily="34" charset="0"/>
                <a:cs typeface="Arial" panose="020B0604020202020204" pitchFamily="34" charset="0"/>
              </a:rPr>
              <a:t>A enriched</a:t>
            </a:r>
          </a:p>
          <a:p>
            <a:pPr algn="ctr"/>
            <a:r>
              <a:rPr lang="fr-FR" sz="900" b="1" dirty="0">
                <a:latin typeface="Arial" panose="020B0604020202020204" pitchFamily="34" charset="0"/>
                <a:cs typeface="Arial" panose="020B0604020202020204" pitchFamily="34" charset="0"/>
              </a:rPr>
              <a:t>18.7%</a:t>
            </a:r>
          </a:p>
        </p:txBody>
      </p:sp>
      <p:sp>
        <p:nvSpPr>
          <p:cNvPr id="80" name="ZoneTexte 79">
            <a:extLst>
              <a:ext uri="{FF2B5EF4-FFF2-40B4-BE49-F238E27FC236}">
                <a16:creationId xmlns:a16="http://schemas.microsoft.com/office/drawing/2014/main" xmlns="" id="{E54C4BE5-DDC5-4CA2-AEDA-5401F959241C}"/>
              </a:ext>
            </a:extLst>
          </p:cNvPr>
          <p:cNvSpPr txBox="1"/>
          <p:nvPr/>
        </p:nvSpPr>
        <p:spPr>
          <a:xfrm>
            <a:off x="1179447" y="1338801"/>
            <a:ext cx="920445" cy="369332"/>
          </a:xfrm>
          <a:prstGeom prst="rect">
            <a:avLst/>
          </a:prstGeom>
          <a:noFill/>
        </p:spPr>
        <p:txBody>
          <a:bodyPr wrap="none" rtlCol="0">
            <a:spAutoFit/>
          </a:bodyPr>
          <a:lstStyle/>
          <a:p>
            <a:pPr algn="ctr"/>
            <a:r>
              <a:rPr lang="fr-FR" sz="900" b="1" dirty="0">
                <a:latin typeface="Arial" panose="020B0604020202020204" pitchFamily="34" charset="0"/>
                <a:cs typeface="Arial" panose="020B0604020202020204" pitchFamily="34" charset="0"/>
              </a:rPr>
              <a:t>m</a:t>
            </a:r>
            <a:r>
              <a:rPr lang="fr-FR" sz="900" b="1" baseline="30000" dirty="0">
                <a:latin typeface="Arial" panose="020B0604020202020204" pitchFamily="34" charset="0"/>
                <a:cs typeface="Arial" panose="020B0604020202020204" pitchFamily="34" charset="0"/>
              </a:rPr>
              <a:t>6</a:t>
            </a:r>
            <a:r>
              <a:rPr lang="fr-FR" sz="900" b="1" dirty="0">
                <a:latin typeface="Arial" panose="020B0604020202020204" pitchFamily="34" charset="0"/>
                <a:cs typeface="Arial" panose="020B0604020202020204" pitchFamily="34" charset="0"/>
              </a:rPr>
              <a:t>A detected</a:t>
            </a:r>
          </a:p>
          <a:p>
            <a:pPr algn="ctr"/>
            <a:r>
              <a:rPr lang="fr-FR" sz="900" b="1" dirty="0">
                <a:latin typeface="Arial" panose="020B0604020202020204" pitchFamily="34" charset="0"/>
                <a:cs typeface="Arial" panose="020B0604020202020204" pitchFamily="34" charset="0"/>
              </a:rPr>
              <a:t>91.0%</a:t>
            </a:r>
          </a:p>
        </p:txBody>
      </p:sp>
      <p:sp>
        <p:nvSpPr>
          <p:cNvPr id="51" name="ZoneTexte 50">
            <a:extLst>
              <a:ext uri="{FF2B5EF4-FFF2-40B4-BE49-F238E27FC236}">
                <a16:creationId xmlns:a16="http://schemas.microsoft.com/office/drawing/2014/main" xmlns="" id="{B7139A20-3EC3-4B93-AB69-0B86006E022A}"/>
              </a:ext>
            </a:extLst>
          </p:cNvPr>
          <p:cNvSpPr txBox="1"/>
          <p:nvPr/>
        </p:nvSpPr>
        <p:spPr>
          <a:xfrm>
            <a:off x="2203014" y="4286155"/>
            <a:ext cx="920445" cy="369332"/>
          </a:xfrm>
          <a:prstGeom prst="rect">
            <a:avLst/>
          </a:prstGeom>
          <a:noFill/>
        </p:spPr>
        <p:txBody>
          <a:bodyPr wrap="none" rtlCol="0">
            <a:spAutoFit/>
          </a:bodyPr>
          <a:lstStyle/>
          <a:p>
            <a:pPr algn="ctr"/>
            <a:r>
              <a:rPr lang="fr-FR" sz="900" b="1" dirty="0">
                <a:latin typeface="Arial" panose="020B0604020202020204" pitchFamily="34" charset="0"/>
                <a:cs typeface="Arial" panose="020B0604020202020204" pitchFamily="34" charset="0"/>
              </a:rPr>
              <a:t>m</a:t>
            </a:r>
            <a:r>
              <a:rPr lang="fr-FR" sz="900" b="1" baseline="30000" dirty="0">
                <a:latin typeface="Arial" panose="020B0604020202020204" pitchFamily="34" charset="0"/>
                <a:cs typeface="Arial" panose="020B0604020202020204" pitchFamily="34" charset="0"/>
              </a:rPr>
              <a:t>6</a:t>
            </a:r>
            <a:r>
              <a:rPr lang="fr-FR" sz="900" b="1" dirty="0">
                <a:latin typeface="Arial" panose="020B0604020202020204" pitchFamily="34" charset="0"/>
                <a:cs typeface="Arial" panose="020B0604020202020204" pitchFamily="34" charset="0"/>
              </a:rPr>
              <a:t>A detected</a:t>
            </a:r>
          </a:p>
          <a:p>
            <a:pPr algn="ctr"/>
            <a:r>
              <a:rPr lang="fr-FR" sz="900" b="1" dirty="0">
                <a:latin typeface="Arial" panose="020B0604020202020204" pitchFamily="34" charset="0"/>
                <a:cs typeface="Arial" panose="020B0604020202020204" pitchFamily="34" charset="0"/>
              </a:rPr>
              <a:t>4.4%</a:t>
            </a:r>
          </a:p>
        </p:txBody>
      </p:sp>
      <p:sp>
        <p:nvSpPr>
          <p:cNvPr id="81" name="ZoneTexte 80">
            <a:extLst>
              <a:ext uri="{FF2B5EF4-FFF2-40B4-BE49-F238E27FC236}">
                <a16:creationId xmlns:a16="http://schemas.microsoft.com/office/drawing/2014/main" xmlns="" id="{F0E68D48-1005-4509-A4F8-2771070EF206}"/>
              </a:ext>
            </a:extLst>
          </p:cNvPr>
          <p:cNvSpPr txBox="1"/>
          <p:nvPr/>
        </p:nvSpPr>
        <p:spPr>
          <a:xfrm>
            <a:off x="2784289" y="1259102"/>
            <a:ext cx="920445" cy="369332"/>
          </a:xfrm>
          <a:prstGeom prst="rect">
            <a:avLst/>
          </a:prstGeom>
          <a:noFill/>
        </p:spPr>
        <p:txBody>
          <a:bodyPr wrap="none" rtlCol="0">
            <a:spAutoFit/>
          </a:bodyPr>
          <a:lstStyle/>
          <a:p>
            <a:pPr algn="ctr"/>
            <a:r>
              <a:rPr lang="fr-FR" sz="900" b="1" dirty="0">
                <a:latin typeface="Arial" panose="020B0604020202020204" pitchFamily="34" charset="0"/>
                <a:cs typeface="Arial" panose="020B0604020202020204" pitchFamily="34" charset="0"/>
              </a:rPr>
              <a:t>m</a:t>
            </a:r>
            <a:r>
              <a:rPr lang="fr-FR" sz="900" b="1" baseline="30000" dirty="0">
                <a:latin typeface="Arial" panose="020B0604020202020204" pitchFamily="34" charset="0"/>
                <a:cs typeface="Arial" panose="020B0604020202020204" pitchFamily="34" charset="0"/>
              </a:rPr>
              <a:t>6</a:t>
            </a:r>
            <a:r>
              <a:rPr lang="fr-FR" sz="900" b="1" dirty="0">
                <a:latin typeface="Arial" panose="020B0604020202020204" pitchFamily="34" charset="0"/>
                <a:cs typeface="Arial" panose="020B0604020202020204" pitchFamily="34" charset="0"/>
              </a:rPr>
              <a:t>A detected</a:t>
            </a:r>
          </a:p>
          <a:p>
            <a:pPr algn="ctr"/>
            <a:r>
              <a:rPr lang="fr-FR" sz="900" b="1" dirty="0">
                <a:latin typeface="Arial" panose="020B0604020202020204" pitchFamily="34" charset="0"/>
                <a:cs typeface="Arial" panose="020B0604020202020204" pitchFamily="34" charset="0"/>
              </a:rPr>
              <a:t>65.7%</a:t>
            </a:r>
          </a:p>
        </p:txBody>
      </p:sp>
      <p:sp>
        <p:nvSpPr>
          <p:cNvPr id="82" name="ZoneTexte 81">
            <a:extLst>
              <a:ext uri="{FF2B5EF4-FFF2-40B4-BE49-F238E27FC236}">
                <a16:creationId xmlns:a16="http://schemas.microsoft.com/office/drawing/2014/main" xmlns="" id="{3BCEF52F-36CF-4BD2-85EE-65DCD9173311}"/>
              </a:ext>
            </a:extLst>
          </p:cNvPr>
          <p:cNvSpPr txBox="1"/>
          <p:nvPr/>
        </p:nvSpPr>
        <p:spPr>
          <a:xfrm>
            <a:off x="1111113" y="3327214"/>
            <a:ext cx="920445" cy="369332"/>
          </a:xfrm>
          <a:prstGeom prst="rect">
            <a:avLst/>
          </a:prstGeom>
          <a:noFill/>
        </p:spPr>
        <p:txBody>
          <a:bodyPr wrap="none" rtlCol="0">
            <a:spAutoFit/>
          </a:bodyPr>
          <a:lstStyle/>
          <a:p>
            <a:pPr algn="ctr"/>
            <a:r>
              <a:rPr lang="fr-FR" sz="900" b="1" dirty="0">
                <a:latin typeface="Arial" panose="020B0604020202020204" pitchFamily="34" charset="0"/>
                <a:cs typeface="Arial" panose="020B0604020202020204" pitchFamily="34" charset="0"/>
              </a:rPr>
              <a:t>m</a:t>
            </a:r>
            <a:r>
              <a:rPr lang="fr-FR" sz="900" b="1" baseline="30000" dirty="0">
                <a:latin typeface="Arial" panose="020B0604020202020204" pitchFamily="34" charset="0"/>
                <a:cs typeface="Arial" panose="020B0604020202020204" pitchFamily="34" charset="0"/>
              </a:rPr>
              <a:t>6</a:t>
            </a:r>
            <a:r>
              <a:rPr lang="fr-FR" sz="900" b="1" dirty="0">
                <a:latin typeface="Arial" panose="020B0604020202020204" pitchFamily="34" charset="0"/>
                <a:cs typeface="Arial" panose="020B0604020202020204" pitchFamily="34" charset="0"/>
              </a:rPr>
              <a:t>A detected</a:t>
            </a:r>
          </a:p>
          <a:p>
            <a:pPr algn="ctr"/>
            <a:r>
              <a:rPr lang="fr-FR" sz="900" b="1" dirty="0">
                <a:latin typeface="Arial" panose="020B0604020202020204" pitchFamily="34" charset="0"/>
                <a:cs typeface="Arial" panose="020B0604020202020204" pitchFamily="34" charset="0"/>
              </a:rPr>
              <a:t>100%</a:t>
            </a:r>
          </a:p>
        </p:txBody>
      </p:sp>
      <p:sp>
        <p:nvSpPr>
          <p:cNvPr id="83" name="ZoneTexte 82">
            <a:extLst>
              <a:ext uri="{FF2B5EF4-FFF2-40B4-BE49-F238E27FC236}">
                <a16:creationId xmlns:a16="http://schemas.microsoft.com/office/drawing/2014/main" xmlns="" id="{7333E7E4-EEDD-4706-B0BA-28C6F2269A5B}"/>
              </a:ext>
            </a:extLst>
          </p:cNvPr>
          <p:cNvSpPr txBox="1"/>
          <p:nvPr/>
        </p:nvSpPr>
        <p:spPr>
          <a:xfrm>
            <a:off x="2666529" y="3203992"/>
            <a:ext cx="920445" cy="369332"/>
          </a:xfrm>
          <a:prstGeom prst="rect">
            <a:avLst/>
          </a:prstGeom>
          <a:noFill/>
        </p:spPr>
        <p:txBody>
          <a:bodyPr wrap="none" rtlCol="0">
            <a:spAutoFit/>
          </a:bodyPr>
          <a:lstStyle/>
          <a:p>
            <a:pPr algn="ctr"/>
            <a:r>
              <a:rPr lang="fr-FR" sz="900" b="1" dirty="0">
                <a:latin typeface="Arial" panose="020B0604020202020204" pitchFamily="34" charset="0"/>
                <a:cs typeface="Arial" panose="020B0604020202020204" pitchFamily="34" charset="0"/>
              </a:rPr>
              <a:t>m</a:t>
            </a:r>
            <a:r>
              <a:rPr lang="fr-FR" sz="900" b="1" baseline="30000" dirty="0">
                <a:latin typeface="Arial" panose="020B0604020202020204" pitchFamily="34" charset="0"/>
                <a:cs typeface="Arial" panose="020B0604020202020204" pitchFamily="34" charset="0"/>
              </a:rPr>
              <a:t>6</a:t>
            </a:r>
            <a:r>
              <a:rPr lang="fr-FR" sz="900" b="1" dirty="0">
                <a:latin typeface="Arial" panose="020B0604020202020204" pitchFamily="34" charset="0"/>
                <a:cs typeface="Arial" panose="020B0604020202020204" pitchFamily="34" charset="0"/>
              </a:rPr>
              <a:t>A detected</a:t>
            </a:r>
          </a:p>
          <a:p>
            <a:pPr algn="ctr"/>
            <a:r>
              <a:rPr lang="fr-FR" sz="900" b="1" dirty="0">
                <a:latin typeface="Arial" panose="020B0604020202020204" pitchFamily="34" charset="0"/>
                <a:cs typeface="Arial" panose="020B0604020202020204" pitchFamily="34" charset="0"/>
              </a:rPr>
              <a:t>75%</a:t>
            </a:r>
          </a:p>
        </p:txBody>
      </p:sp>
    </p:spTree>
    <p:extLst>
      <p:ext uri="{BB962C8B-B14F-4D97-AF65-F5344CB8AC3E}">
        <p14:creationId xmlns:p14="http://schemas.microsoft.com/office/powerpoint/2010/main" val="1106232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8"/>
          <p:cNvPicPr>
            <a:picLocks noChangeAspect="1"/>
          </p:cNvPicPr>
          <p:nvPr/>
        </p:nvPicPr>
        <p:blipFill rotWithShape="1">
          <a:blip r:embed="rId3"/>
          <a:srcRect l="19104" t="20534" r="2416" b="25834"/>
          <a:stretch/>
        </p:blipFill>
        <p:spPr>
          <a:xfrm>
            <a:off x="868111" y="1110786"/>
            <a:ext cx="3005128" cy="1925612"/>
          </a:xfrm>
          <a:prstGeom prst="rect">
            <a:avLst/>
          </a:prstGeom>
        </p:spPr>
      </p:pic>
      <p:sp>
        <p:nvSpPr>
          <p:cNvPr id="24" name="ZoneTexte 23"/>
          <p:cNvSpPr txBox="1"/>
          <p:nvPr/>
        </p:nvSpPr>
        <p:spPr>
          <a:xfrm>
            <a:off x="139699" y="3757435"/>
            <a:ext cx="361950"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C</a:t>
            </a:r>
          </a:p>
        </p:txBody>
      </p:sp>
      <p:sp>
        <p:nvSpPr>
          <p:cNvPr id="59" name="ZoneTexte 58"/>
          <p:cNvSpPr txBox="1"/>
          <p:nvPr/>
        </p:nvSpPr>
        <p:spPr>
          <a:xfrm>
            <a:off x="87809" y="286507"/>
            <a:ext cx="361950"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A</a:t>
            </a:r>
          </a:p>
        </p:txBody>
      </p:sp>
      <p:pic>
        <p:nvPicPr>
          <p:cNvPr id="8" name="Image 7"/>
          <p:cNvPicPr preferRelativeResize="0">
            <a:picLocks/>
          </p:cNvPicPr>
          <p:nvPr/>
        </p:nvPicPr>
        <p:blipFill rotWithShape="1">
          <a:blip r:embed="rId4"/>
          <a:srcRect t="4730" b="9120"/>
          <a:stretch/>
        </p:blipFill>
        <p:spPr>
          <a:xfrm>
            <a:off x="889112" y="3962400"/>
            <a:ext cx="3739823" cy="2564130"/>
          </a:xfrm>
          <a:prstGeom prst="rect">
            <a:avLst/>
          </a:prstGeom>
        </p:spPr>
      </p:pic>
      <p:grpSp>
        <p:nvGrpSpPr>
          <p:cNvPr id="19" name="Groupe 18"/>
          <p:cNvGrpSpPr/>
          <p:nvPr/>
        </p:nvGrpSpPr>
        <p:grpSpPr>
          <a:xfrm>
            <a:off x="4184995" y="2778425"/>
            <a:ext cx="1464978" cy="246221"/>
            <a:chOff x="484368" y="5165582"/>
            <a:chExt cx="1464978" cy="246221"/>
          </a:xfrm>
        </p:grpSpPr>
        <p:sp>
          <p:nvSpPr>
            <p:cNvPr id="47" name="ZoneTexte 46"/>
            <p:cNvSpPr txBox="1"/>
            <p:nvPr/>
          </p:nvSpPr>
          <p:spPr>
            <a:xfrm>
              <a:off x="644421" y="5165582"/>
              <a:ext cx="1304925" cy="246221"/>
            </a:xfrm>
            <a:prstGeom prst="rect">
              <a:avLst/>
            </a:prstGeom>
            <a:noFill/>
          </p:spPr>
          <p:txBody>
            <a:bodyPr wrap="square" rtlCol="0">
              <a:spAutoFit/>
            </a:bodyPr>
            <a:lstStyle/>
            <a:p>
              <a:r>
                <a:rPr lang="fr-FR" sz="1000" dirty="0">
                  <a:latin typeface="Arial" panose="020B0604020202020204" pitchFamily="34" charset="0"/>
                  <a:cs typeface="Arial" panose="020B0604020202020204" pitchFamily="34" charset="0"/>
                </a:rPr>
                <a:t>Sampling2</a:t>
              </a:r>
            </a:p>
          </p:txBody>
        </p:sp>
        <p:sp>
          <p:nvSpPr>
            <p:cNvPr id="13" name="Ellipse 12"/>
            <p:cNvSpPr/>
            <p:nvPr/>
          </p:nvSpPr>
          <p:spPr>
            <a:xfrm>
              <a:off x="484368" y="5210460"/>
              <a:ext cx="187242" cy="1872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latin typeface="Arial" panose="020B0604020202020204" pitchFamily="34" charset="0"/>
                <a:cs typeface="Arial" panose="020B0604020202020204" pitchFamily="34" charset="0"/>
              </a:endParaRPr>
            </a:p>
          </p:txBody>
        </p:sp>
      </p:grpSp>
      <p:grpSp>
        <p:nvGrpSpPr>
          <p:cNvPr id="18" name="Groupe 17"/>
          <p:cNvGrpSpPr/>
          <p:nvPr/>
        </p:nvGrpSpPr>
        <p:grpSpPr>
          <a:xfrm>
            <a:off x="4192288" y="2534365"/>
            <a:ext cx="1455807" cy="246221"/>
            <a:chOff x="493540" y="4814854"/>
            <a:chExt cx="1455807" cy="246221"/>
          </a:xfrm>
        </p:grpSpPr>
        <p:sp>
          <p:nvSpPr>
            <p:cNvPr id="40" name="ZoneTexte 39"/>
            <p:cNvSpPr txBox="1"/>
            <p:nvPr/>
          </p:nvSpPr>
          <p:spPr>
            <a:xfrm>
              <a:off x="644422" y="4814854"/>
              <a:ext cx="1304925" cy="246221"/>
            </a:xfrm>
            <a:prstGeom prst="rect">
              <a:avLst/>
            </a:prstGeom>
            <a:noFill/>
          </p:spPr>
          <p:txBody>
            <a:bodyPr wrap="square" rtlCol="0">
              <a:spAutoFit/>
            </a:bodyPr>
            <a:lstStyle/>
            <a:p>
              <a:r>
                <a:rPr lang="fr-FR" sz="1000" dirty="0">
                  <a:latin typeface="Arial" panose="020B0604020202020204" pitchFamily="34" charset="0"/>
                  <a:cs typeface="Arial" panose="020B0604020202020204" pitchFamily="34" charset="0"/>
                </a:rPr>
                <a:t>Sampling1</a:t>
              </a:r>
            </a:p>
          </p:txBody>
        </p:sp>
        <p:sp>
          <p:nvSpPr>
            <p:cNvPr id="14" name="Rectangle 13"/>
            <p:cNvSpPr/>
            <p:nvPr/>
          </p:nvSpPr>
          <p:spPr>
            <a:xfrm>
              <a:off x="493540" y="4864318"/>
              <a:ext cx="178070" cy="1780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latin typeface="Arial" panose="020B0604020202020204" pitchFamily="34" charset="0"/>
                <a:cs typeface="Arial" panose="020B0604020202020204" pitchFamily="34" charset="0"/>
              </a:endParaRPr>
            </a:p>
          </p:txBody>
        </p:sp>
      </p:grpSp>
      <p:sp>
        <p:nvSpPr>
          <p:cNvPr id="66" name="ZoneTexte 65"/>
          <p:cNvSpPr txBox="1"/>
          <p:nvPr/>
        </p:nvSpPr>
        <p:spPr>
          <a:xfrm>
            <a:off x="5665951" y="3757435"/>
            <a:ext cx="361950"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D</a:t>
            </a:r>
          </a:p>
        </p:txBody>
      </p:sp>
      <p:cxnSp>
        <p:nvCxnSpPr>
          <p:cNvPr id="36" name="Connecteur droit 35"/>
          <p:cNvCxnSpPr/>
          <p:nvPr/>
        </p:nvCxnSpPr>
        <p:spPr>
          <a:xfrm>
            <a:off x="964216" y="1882809"/>
            <a:ext cx="2844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1406404" y="3183147"/>
            <a:ext cx="1561425" cy="261610"/>
          </a:xfrm>
          <a:prstGeom prst="rect">
            <a:avLst/>
          </a:prstGeom>
          <a:noFill/>
        </p:spPr>
        <p:txBody>
          <a:bodyPr wrap="square" rtlCol="0">
            <a:spAutoFit/>
          </a:bodyPr>
          <a:lstStyle/>
          <a:p>
            <a:pPr algn="ctr"/>
            <a:r>
              <a:rPr lang="fr-FR" sz="1100" dirty="0">
                <a:latin typeface="Arial" panose="020B0604020202020204" pitchFamily="34" charset="0"/>
                <a:cs typeface="Arial" panose="020B0604020202020204" pitchFamily="34" charset="0"/>
              </a:rPr>
              <a:t>PC1, 16.7% variation</a:t>
            </a:r>
          </a:p>
        </p:txBody>
      </p:sp>
      <p:sp>
        <p:nvSpPr>
          <p:cNvPr id="38" name="ZoneTexte 37"/>
          <p:cNvSpPr txBox="1"/>
          <p:nvPr/>
        </p:nvSpPr>
        <p:spPr>
          <a:xfrm rot="16200000">
            <a:off x="-346095" y="1941311"/>
            <a:ext cx="1601815" cy="261610"/>
          </a:xfrm>
          <a:prstGeom prst="rect">
            <a:avLst/>
          </a:prstGeom>
          <a:noFill/>
        </p:spPr>
        <p:txBody>
          <a:bodyPr wrap="square" rtlCol="0">
            <a:spAutoFit/>
          </a:bodyPr>
          <a:lstStyle/>
          <a:p>
            <a:r>
              <a:rPr lang="fr-FR" sz="1100" dirty="0">
                <a:latin typeface="Arial" panose="020B0604020202020204" pitchFamily="34" charset="0"/>
                <a:cs typeface="Arial" panose="020B0604020202020204" pitchFamily="34" charset="0"/>
              </a:rPr>
              <a:t>PC2, 8.5% variation</a:t>
            </a:r>
          </a:p>
        </p:txBody>
      </p:sp>
      <p:cxnSp>
        <p:nvCxnSpPr>
          <p:cNvPr id="56" name="Connecteur droit 55"/>
          <p:cNvCxnSpPr/>
          <p:nvPr/>
        </p:nvCxnSpPr>
        <p:spPr>
          <a:xfrm flipH="1">
            <a:off x="2525257" y="1139364"/>
            <a:ext cx="9876" cy="1800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1552490" y="597837"/>
            <a:ext cx="1583240" cy="246221"/>
          </a:xfrm>
          <a:prstGeom prst="rect">
            <a:avLst/>
          </a:prstGeom>
          <a:noFill/>
        </p:spPr>
        <p:txBody>
          <a:bodyPr wrap="square" rtlCol="0">
            <a:spAutoFit/>
          </a:bodyPr>
          <a:lstStyle/>
          <a:p>
            <a:r>
              <a:rPr lang="fr-FR" sz="1000" dirty="0">
                <a:latin typeface="Arial" panose="020B0604020202020204" pitchFamily="34" charset="0"/>
                <a:cs typeface="Arial" panose="020B0604020202020204" pitchFamily="34" charset="0"/>
              </a:rPr>
              <a:t>Development chronology</a:t>
            </a:r>
          </a:p>
        </p:txBody>
      </p:sp>
      <p:sp>
        <p:nvSpPr>
          <p:cNvPr id="67" name="ZoneTexte 66"/>
          <p:cNvSpPr txBox="1"/>
          <p:nvPr/>
        </p:nvSpPr>
        <p:spPr>
          <a:xfrm>
            <a:off x="558873" y="649229"/>
            <a:ext cx="660478" cy="400110"/>
          </a:xfrm>
          <a:prstGeom prst="rect">
            <a:avLst/>
          </a:prstGeom>
          <a:noFill/>
        </p:spPr>
        <p:txBody>
          <a:bodyPr wrap="square" rtlCol="0">
            <a:spAutoFit/>
          </a:bodyPr>
          <a:lstStyle/>
          <a:p>
            <a:pPr algn="ctr"/>
            <a:r>
              <a:rPr lang="fr-FR" sz="1000" dirty="0">
                <a:latin typeface="Arial" panose="020B0604020202020204" pitchFamily="34" charset="0"/>
                <a:cs typeface="Arial" panose="020B0604020202020204" pitchFamily="34" charset="0"/>
              </a:rPr>
              <a:t>Oocyte </a:t>
            </a:r>
          </a:p>
          <a:p>
            <a:pPr algn="ctr"/>
            <a:r>
              <a:rPr lang="fr-FR" sz="1000" dirty="0">
                <a:latin typeface="Arial" panose="020B0604020202020204" pitchFamily="34" charset="0"/>
                <a:cs typeface="Arial" panose="020B0604020202020204" pitchFamily="34" charset="0"/>
              </a:rPr>
              <a:t>(E)</a:t>
            </a:r>
          </a:p>
        </p:txBody>
      </p:sp>
      <p:sp>
        <p:nvSpPr>
          <p:cNvPr id="68" name="ZoneTexte 67"/>
          <p:cNvSpPr txBox="1"/>
          <p:nvPr/>
        </p:nvSpPr>
        <p:spPr>
          <a:xfrm>
            <a:off x="3330156" y="649229"/>
            <a:ext cx="912969" cy="400110"/>
          </a:xfrm>
          <a:prstGeom prst="rect">
            <a:avLst/>
          </a:prstGeom>
          <a:noFill/>
        </p:spPr>
        <p:txBody>
          <a:bodyPr wrap="square" rtlCol="0">
            <a:spAutoFit/>
          </a:bodyPr>
          <a:lstStyle/>
          <a:p>
            <a:pPr algn="ctr"/>
            <a:r>
              <a:rPr lang="fr-FR" sz="1000" dirty="0">
                <a:latin typeface="Arial" panose="020B0604020202020204" pitchFamily="34" charset="0"/>
                <a:cs typeface="Arial" panose="020B0604020202020204" pitchFamily="34" charset="0"/>
              </a:rPr>
              <a:t>Juvenile</a:t>
            </a:r>
          </a:p>
          <a:p>
            <a:pPr algn="ctr"/>
            <a:r>
              <a:rPr lang="fr-FR" sz="1000" dirty="0">
                <a:latin typeface="Arial" panose="020B0604020202020204" pitchFamily="34" charset="0"/>
                <a:cs typeface="Arial" panose="020B0604020202020204" pitchFamily="34" charset="0"/>
              </a:rPr>
              <a:t>(S)</a:t>
            </a:r>
          </a:p>
        </p:txBody>
      </p:sp>
      <p:pic>
        <p:nvPicPr>
          <p:cNvPr id="2" name="Image 1"/>
          <p:cNvPicPr>
            <a:picLocks noChangeAspect="1"/>
          </p:cNvPicPr>
          <p:nvPr/>
        </p:nvPicPr>
        <p:blipFill rotWithShape="1">
          <a:blip r:embed="rId5"/>
          <a:srcRect t="4729" b="9145"/>
          <a:stretch/>
        </p:blipFill>
        <p:spPr>
          <a:xfrm>
            <a:off x="6470695" y="3953294"/>
            <a:ext cx="3687933" cy="2564130"/>
          </a:xfrm>
          <a:prstGeom prst="rect">
            <a:avLst/>
          </a:prstGeom>
        </p:spPr>
      </p:pic>
      <p:grpSp>
        <p:nvGrpSpPr>
          <p:cNvPr id="9" name="Groupe 8"/>
          <p:cNvGrpSpPr/>
          <p:nvPr/>
        </p:nvGrpSpPr>
        <p:grpSpPr>
          <a:xfrm>
            <a:off x="3936866" y="900214"/>
            <a:ext cx="2199073" cy="1366198"/>
            <a:chOff x="4778645" y="604587"/>
            <a:chExt cx="2199073" cy="1366198"/>
          </a:xfrm>
        </p:grpSpPr>
        <p:sp>
          <p:nvSpPr>
            <p:cNvPr id="55" name="ZoneTexte 54"/>
            <p:cNvSpPr txBox="1"/>
            <p:nvPr/>
          </p:nvSpPr>
          <p:spPr>
            <a:xfrm>
              <a:off x="4778645" y="604587"/>
              <a:ext cx="1764206"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Developmental phase </a:t>
              </a:r>
            </a:p>
          </p:txBody>
        </p:sp>
        <p:grpSp>
          <p:nvGrpSpPr>
            <p:cNvPr id="15" name="Groupe 14"/>
            <p:cNvGrpSpPr/>
            <p:nvPr/>
          </p:nvGrpSpPr>
          <p:grpSpPr>
            <a:xfrm>
              <a:off x="5026774" y="930705"/>
              <a:ext cx="1950944" cy="246221"/>
              <a:chOff x="2719424" y="5071991"/>
              <a:chExt cx="1950944" cy="246221"/>
            </a:xfrm>
          </p:grpSpPr>
          <p:sp>
            <p:nvSpPr>
              <p:cNvPr id="39" name="ZoneTexte 38"/>
              <p:cNvSpPr txBox="1"/>
              <p:nvPr/>
            </p:nvSpPr>
            <p:spPr>
              <a:xfrm>
                <a:off x="2917767" y="5071991"/>
                <a:ext cx="1752601" cy="246221"/>
              </a:xfrm>
              <a:prstGeom prst="rect">
                <a:avLst/>
              </a:prstGeom>
              <a:noFill/>
            </p:spPr>
            <p:txBody>
              <a:bodyPr wrap="square" rtlCol="0">
                <a:spAutoFit/>
              </a:bodyPr>
              <a:lstStyle/>
              <a:p>
                <a:pPr>
                  <a:spcBef>
                    <a:spcPts val="600"/>
                  </a:spcBef>
                </a:pPr>
                <a:r>
                  <a:rPr lang="fr-FR" sz="1000" dirty="0">
                    <a:latin typeface="Arial" panose="020B0604020202020204" pitchFamily="34" charset="0"/>
                    <a:cs typeface="Arial" panose="020B0604020202020204" pitchFamily="34" charset="0"/>
                  </a:rPr>
                  <a:t>Cleavage</a:t>
                </a:r>
              </a:p>
            </p:txBody>
          </p:sp>
          <p:sp>
            <p:nvSpPr>
              <p:cNvPr id="60" name="Ellipse 59"/>
              <p:cNvSpPr/>
              <p:nvPr/>
            </p:nvSpPr>
            <p:spPr>
              <a:xfrm>
                <a:off x="2719424" y="5116869"/>
                <a:ext cx="187242" cy="187242"/>
              </a:xfrm>
              <a:prstGeom prst="ellipse">
                <a:avLst/>
              </a:prstGeom>
              <a:solidFill>
                <a:srgbClr val="FF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latin typeface="Arial" panose="020B0604020202020204" pitchFamily="34" charset="0"/>
                  <a:cs typeface="Arial" panose="020B0604020202020204" pitchFamily="34" charset="0"/>
                </a:endParaRPr>
              </a:p>
            </p:txBody>
          </p:sp>
        </p:grpSp>
        <p:grpSp>
          <p:nvGrpSpPr>
            <p:cNvPr id="17" name="Groupe 16"/>
            <p:cNvGrpSpPr/>
            <p:nvPr/>
          </p:nvGrpSpPr>
          <p:grpSpPr>
            <a:xfrm>
              <a:off x="5026774" y="1188485"/>
              <a:ext cx="1950943" cy="246221"/>
              <a:chOff x="2719424" y="5331112"/>
              <a:chExt cx="1950943" cy="246221"/>
            </a:xfrm>
          </p:grpSpPr>
          <p:sp>
            <p:nvSpPr>
              <p:cNvPr id="61" name="Ellipse 60"/>
              <p:cNvSpPr/>
              <p:nvPr/>
            </p:nvSpPr>
            <p:spPr>
              <a:xfrm>
                <a:off x="2719424" y="5375990"/>
                <a:ext cx="187242" cy="187242"/>
              </a:xfrm>
              <a:prstGeom prst="ellipse">
                <a:avLst/>
              </a:prstGeom>
              <a:solidFill>
                <a:srgbClr val="EE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latin typeface="Arial" panose="020B0604020202020204" pitchFamily="34" charset="0"/>
                  <a:cs typeface="Arial" panose="020B0604020202020204" pitchFamily="34" charset="0"/>
                </a:endParaRPr>
              </a:p>
            </p:txBody>
          </p:sp>
          <p:sp>
            <p:nvSpPr>
              <p:cNvPr id="64" name="ZoneTexte 63"/>
              <p:cNvSpPr txBox="1"/>
              <p:nvPr/>
            </p:nvSpPr>
            <p:spPr>
              <a:xfrm>
                <a:off x="2917766" y="5331112"/>
                <a:ext cx="1752601" cy="246221"/>
              </a:xfrm>
              <a:prstGeom prst="rect">
                <a:avLst/>
              </a:prstGeom>
              <a:noFill/>
            </p:spPr>
            <p:txBody>
              <a:bodyPr wrap="square" rtlCol="0">
                <a:spAutoFit/>
              </a:bodyPr>
              <a:lstStyle/>
              <a:p>
                <a:pPr>
                  <a:spcBef>
                    <a:spcPts val="600"/>
                  </a:spcBef>
                </a:pPr>
                <a:r>
                  <a:rPr lang="fr-FR" sz="1000" dirty="0">
                    <a:latin typeface="Arial" panose="020B0604020202020204" pitchFamily="34" charset="0"/>
                    <a:cs typeface="Arial" panose="020B0604020202020204" pitchFamily="34" charset="0"/>
                  </a:rPr>
                  <a:t>Gastrulation</a:t>
                </a:r>
              </a:p>
            </p:txBody>
          </p:sp>
        </p:grpSp>
        <p:grpSp>
          <p:nvGrpSpPr>
            <p:cNvPr id="4" name="Groupe 3"/>
            <p:cNvGrpSpPr/>
            <p:nvPr/>
          </p:nvGrpSpPr>
          <p:grpSpPr>
            <a:xfrm>
              <a:off x="5026774" y="1450244"/>
              <a:ext cx="1950943" cy="246221"/>
              <a:chOff x="3473086" y="5660271"/>
              <a:chExt cx="1950943" cy="246221"/>
            </a:xfrm>
          </p:grpSpPr>
          <p:sp>
            <p:nvSpPr>
              <p:cNvPr id="65" name="ZoneTexte 64"/>
              <p:cNvSpPr txBox="1"/>
              <p:nvPr/>
            </p:nvSpPr>
            <p:spPr>
              <a:xfrm>
                <a:off x="3671428" y="5660271"/>
                <a:ext cx="1752601" cy="246221"/>
              </a:xfrm>
              <a:prstGeom prst="rect">
                <a:avLst/>
              </a:prstGeom>
              <a:noFill/>
            </p:spPr>
            <p:txBody>
              <a:bodyPr wrap="square" rtlCol="0">
                <a:spAutoFit/>
              </a:bodyPr>
              <a:lstStyle/>
              <a:p>
                <a:pPr>
                  <a:spcBef>
                    <a:spcPts val="600"/>
                  </a:spcBef>
                </a:pPr>
                <a:r>
                  <a:rPr lang="fr-FR" sz="1000" dirty="0">
                    <a:latin typeface="Arial" panose="020B0604020202020204" pitchFamily="34" charset="0"/>
                    <a:cs typeface="Arial" panose="020B0604020202020204" pitchFamily="34" charset="0"/>
                  </a:rPr>
                  <a:t>Tissue differentiation</a:t>
                </a:r>
              </a:p>
            </p:txBody>
          </p:sp>
          <p:sp>
            <p:nvSpPr>
              <p:cNvPr id="69" name="Ellipse 68"/>
              <p:cNvSpPr/>
              <p:nvPr/>
            </p:nvSpPr>
            <p:spPr>
              <a:xfrm>
                <a:off x="3473086" y="5702470"/>
                <a:ext cx="187242" cy="187242"/>
              </a:xfrm>
              <a:prstGeom prst="ellipse">
                <a:avLst/>
              </a:prstGeom>
              <a:solidFill>
                <a:srgbClr val="C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latin typeface="Arial" panose="020B0604020202020204" pitchFamily="34" charset="0"/>
                  <a:cs typeface="Arial" panose="020B0604020202020204" pitchFamily="34" charset="0"/>
                </a:endParaRPr>
              </a:p>
            </p:txBody>
          </p:sp>
        </p:grpSp>
        <p:grpSp>
          <p:nvGrpSpPr>
            <p:cNvPr id="42" name="Groupe 41"/>
            <p:cNvGrpSpPr/>
            <p:nvPr/>
          </p:nvGrpSpPr>
          <p:grpSpPr>
            <a:xfrm>
              <a:off x="5026774" y="1724564"/>
              <a:ext cx="1950943" cy="246221"/>
              <a:chOff x="3473086" y="5660271"/>
              <a:chExt cx="1950943" cy="246221"/>
            </a:xfrm>
          </p:grpSpPr>
          <p:sp>
            <p:nvSpPr>
              <p:cNvPr id="43" name="ZoneTexte 42"/>
              <p:cNvSpPr txBox="1"/>
              <p:nvPr/>
            </p:nvSpPr>
            <p:spPr>
              <a:xfrm>
                <a:off x="3671428" y="5660271"/>
                <a:ext cx="1752601" cy="246221"/>
              </a:xfrm>
              <a:prstGeom prst="rect">
                <a:avLst/>
              </a:prstGeom>
              <a:noFill/>
            </p:spPr>
            <p:txBody>
              <a:bodyPr wrap="square" rtlCol="0">
                <a:spAutoFit/>
              </a:bodyPr>
              <a:lstStyle/>
              <a:p>
                <a:pPr>
                  <a:spcBef>
                    <a:spcPts val="600"/>
                  </a:spcBef>
                </a:pPr>
                <a:r>
                  <a:rPr lang="fr-FR" sz="1000" dirty="0">
                    <a:latin typeface="Arial" panose="020B0604020202020204" pitchFamily="34" charset="0"/>
                    <a:cs typeface="Arial" panose="020B0604020202020204" pitchFamily="34" charset="0"/>
                  </a:rPr>
                  <a:t>Metamoprhosis</a:t>
                </a:r>
              </a:p>
            </p:txBody>
          </p:sp>
          <p:sp>
            <p:nvSpPr>
              <p:cNvPr id="44" name="Ellipse 43"/>
              <p:cNvSpPr/>
              <p:nvPr/>
            </p:nvSpPr>
            <p:spPr>
              <a:xfrm>
                <a:off x="3473086" y="5702470"/>
                <a:ext cx="187242" cy="187242"/>
              </a:xfrm>
              <a:prstGeom prst="ellipse">
                <a:avLst/>
              </a:prstGeom>
              <a:solidFill>
                <a:srgbClr val="8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latin typeface="Arial" panose="020B0604020202020204" pitchFamily="34" charset="0"/>
                  <a:cs typeface="Arial" panose="020B0604020202020204" pitchFamily="34" charset="0"/>
                </a:endParaRPr>
              </a:p>
            </p:txBody>
          </p:sp>
        </p:grpSp>
      </p:grpSp>
      <p:sp>
        <p:nvSpPr>
          <p:cNvPr id="45" name="ZoneTexte 44"/>
          <p:cNvSpPr txBox="1"/>
          <p:nvPr/>
        </p:nvSpPr>
        <p:spPr>
          <a:xfrm>
            <a:off x="5696610" y="457957"/>
            <a:ext cx="361950"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B</a:t>
            </a:r>
          </a:p>
        </p:txBody>
      </p:sp>
      <p:sp>
        <p:nvSpPr>
          <p:cNvPr id="49" name="ZoneTexte 48"/>
          <p:cNvSpPr txBox="1"/>
          <p:nvPr/>
        </p:nvSpPr>
        <p:spPr>
          <a:xfrm>
            <a:off x="9610480" y="1000503"/>
            <a:ext cx="756000"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Cleavage</a:t>
            </a:r>
          </a:p>
        </p:txBody>
      </p:sp>
      <p:sp>
        <p:nvSpPr>
          <p:cNvPr id="50" name="ZoneTexte 49"/>
          <p:cNvSpPr txBox="1"/>
          <p:nvPr/>
        </p:nvSpPr>
        <p:spPr>
          <a:xfrm>
            <a:off x="9610480" y="1897349"/>
            <a:ext cx="936000"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Gastrulation</a:t>
            </a:r>
          </a:p>
        </p:txBody>
      </p:sp>
      <p:sp>
        <p:nvSpPr>
          <p:cNvPr id="51" name="ZoneTexte 50"/>
          <p:cNvSpPr txBox="1"/>
          <p:nvPr/>
        </p:nvSpPr>
        <p:spPr>
          <a:xfrm>
            <a:off x="9610480" y="2418301"/>
            <a:ext cx="1476000"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Tissue differentiation</a:t>
            </a:r>
          </a:p>
        </p:txBody>
      </p:sp>
      <p:cxnSp>
        <p:nvCxnSpPr>
          <p:cNvPr id="63" name="Connecteur droit 62"/>
          <p:cNvCxnSpPr/>
          <p:nvPr/>
        </p:nvCxnSpPr>
        <p:spPr>
          <a:xfrm>
            <a:off x="9672448" y="1812351"/>
            <a:ext cx="0" cy="4633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a:off x="9672448" y="2297159"/>
            <a:ext cx="0" cy="4633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a:cxnSpLocks/>
          </p:cNvCxnSpPr>
          <p:nvPr/>
        </p:nvCxnSpPr>
        <p:spPr>
          <a:xfrm>
            <a:off x="9672448" y="832798"/>
            <a:ext cx="0" cy="9293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Flèche droite 20"/>
          <p:cNvSpPr/>
          <p:nvPr/>
        </p:nvSpPr>
        <p:spPr>
          <a:xfrm>
            <a:off x="1150763" y="789927"/>
            <a:ext cx="2412000" cy="215131"/>
          </a:xfrm>
          <a:prstGeom prst="rightArrow">
            <a:avLst>
              <a:gd name="adj1" fmla="val 30076"/>
              <a:gd name="adj2" fmla="val 99809"/>
            </a:avLst>
          </a:prstGeom>
          <a:gradFill flip="none" rotWithShape="1">
            <a:gsLst>
              <a:gs pos="6000">
                <a:srgbClr val="FFA500"/>
              </a:gs>
              <a:gs pos="68000">
                <a:srgbClr val="CD0000"/>
              </a:gs>
              <a:gs pos="42000">
                <a:srgbClr val="EE4000"/>
              </a:gs>
              <a:gs pos="90000">
                <a:srgbClr val="8B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48" name="ZoneTexte 47"/>
          <p:cNvSpPr txBox="1"/>
          <p:nvPr/>
        </p:nvSpPr>
        <p:spPr>
          <a:xfrm>
            <a:off x="9610480" y="2888408"/>
            <a:ext cx="1152000" cy="246221"/>
          </a:xfrm>
          <a:prstGeom prst="rect">
            <a:avLst/>
          </a:prstGeom>
          <a:noFill/>
        </p:spPr>
        <p:txBody>
          <a:bodyPr wrap="square" rtlCol="0">
            <a:spAutoFit/>
          </a:bodyPr>
          <a:lstStyle/>
          <a:p>
            <a:r>
              <a:rPr lang="fr-FR" sz="1000" b="1" dirty="0">
                <a:latin typeface="Arial" panose="020B0604020202020204" pitchFamily="34" charset="0"/>
                <a:cs typeface="Arial" panose="020B0604020202020204" pitchFamily="34" charset="0"/>
              </a:rPr>
              <a:t>Metamorphosis</a:t>
            </a:r>
          </a:p>
        </p:txBody>
      </p:sp>
      <p:cxnSp>
        <p:nvCxnSpPr>
          <p:cNvPr id="22" name="Connecteur droit 21"/>
          <p:cNvCxnSpPr/>
          <p:nvPr/>
        </p:nvCxnSpPr>
        <p:spPr>
          <a:xfrm>
            <a:off x="9672448" y="2779840"/>
            <a:ext cx="0" cy="4633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xmlns="" id="{82B19536-FACF-42FA-836C-CDBF42F700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790" t="5368" r="15749" b="2000"/>
          <a:stretch/>
        </p:blipFill>
        <p:spPr>
          <a:xfrm>
            <a:off x="6623471" y="539494"/>
            <a:ext cx="3026341" cy="3024000"/>
          </a:xfrm>
          <a:prstGeom prst="rect">
            <a:avLst/>
          </a:prstGeom>
        </p:spPr>
      </p:pic>
      <p:pic>
        <p:nvPicPr>
          <p:cNvPr id="53" name="Image 52">
            <a:extLst>
              <a:ext uri="{FF2B5EF4-FFF2-40B4-BE49-F238E27FC236}">
                <a16:creationId xmlns:a16="http://schemas.microsoft.com/office/drawing/2014/main" xmlns="" id="{BD318C1C-A201-4C9F-9982-B0DF3BD7A91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5154" t="44558" r="6317" b="36418"/>
          <a:stretch/>
        </p:blipFill>
        <p:spPr>
          <a:xfrm>
            <a:off x="6192641" y="690131"/>
            <a:ext cx="414243" cy="792000"/>
          </a:xfrm>
          <a:prstGeom prst="rect">
            <a:avLst/>
          </a:prstGeom>
        </p:spPr>
      </p:pic>
      <p:sp>
        <p:nvSpPr>
          <p:cNvPr id="5" name="ZoneTexte 4">
            <a:extLst>
              <a:ext uri="{FF2B5EF4-FFF2-40B4-BE49-F238E27FC236}">
                <a16:creationId xmlns:a16="http://schemas.microsoft.com/office/drawing/2014/main" xmlns="" id="{8701588C-626E-46E0-B1B8-5B3B6E2AD705}"/>
              </a:ext>
            </a:extLst>
          </p:cNvPr>
          <p:cNvSpPr txBox="1"/>
          <p:nvPr/>
        </p:nvSpPr>
        <p:spPr>
          <a:xfrm>
            <a:off x="889112" y="6561424"/>
            <a:ext cx="1553630" cy="253916"/>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Log</a:t>
            </a:r>
            <a:r>
              <a:rPr lang="fr-FR" sz="1050" baseline="-25000" dirty="0">
                <a:latin typeface="Arial" panose="020B0604020202020204" pitchFamily="34" charset="0"/>
                <a:cs typeface="Arial" panose="020B0604020202020204" pitchFamily="34" charset="0"/>
              </a:rPr>
              <a:t>10</a:t>
            </a:r>
            <a:r>
              <a:rPr lang="fr-FR" sz="1050" dirty="0">
                <a:latin typeface="Arial" panose="020B0604020202020204" pitchFamily="34" charset="0"/>
                <a:cs typeface="Arial" panose="020B0604020202020204" pitchFamily="34" charset="0"/>
              </a:rPr>
              <a:t> </a:t>
            </a:r>
            <a:r>
              <a:rPr lang="fr-FR" sz="1050" dirty="0" err="1">
                <a:latin typeface="Arial" panose="020B0604020202020204" pitchFamily="34" charset="0"/>
                <a:cs typeface="Arial" panose="020B0604020202020204" pitchFamily="34" charset="0"/>
              </a:rPr>
              <a:t>methylation</a:t>
            </a:r>
            <a:r>
              <a:rPr lang="fr-FR" sz="1050" dirty="0">
                <a:latin typeface="Arial" panose="020B0604020202020204" pitchFamily="34" charset="0"/>
                <a:cs typeface="Arial" panose="020B0604020202020204" pitchFamily="34" charset="0"/>
              </a:rPr>
              <a:t> </a:t>
            </a:r>
            <a:r>
              <a:rPr lang="fr-FR" sz="1050" dirty="0" err="1">
                <a:latin typeface="Arial" panose="020B0604020202020204" pitchFamily="34" charset="0"/>
                <a:cs typeface="Arial" panose="020B0604020202020204" pitchFamily="34" charset="0"/>
              </a:rPr>
              <a:t>level</a:t>
            </a:r>
            <a:endParaRPr lang="fr-FR" sz="1050" dirty="0">
              <a:latin typeface="Arial" panose="020B0604020202020204" pitchFamily="34" charset="0"/>
              <a:cs typeface="Arial" panose="020B0604020202020204" pitchFamily="34" charset="0"/>
            </a:endParaRPr>
          </a:p>
        </p:txBody>
      </p:sp>
      <p:sp>
        <p:nvSpPr>
          <p:cNvPr id="52" name="ZoneTexte 51">
            <a:extLst>
              <a:ext uri="{FF2B5EF4-FFF2-40B4-BE49-F238E27FC236}">
                <a16:creationId xmlns:a16="http://schemas.microsoft.com/office/drawing/2014/main" xmlns="" id="{73BFFDFD-60DC-4B03-86E7-DA384F8AD69A}"/>
              </a:ext>
            </a:extLst>
          </p:cNvPr>
          <p:cNvSpPr txBox="1"/>
          <p:nvPr/>
        </p:nvSpPr>
        <p:spPr>
          <a:xfrm>
            <a:off x="6470695" y="6561424"/>
            <a:ext cx="1553630" cy="253916"/>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Log</a:t>
            </a:r>
            <a:r>
              <a:rPr lang="fr-FR" sz="1050" baseline="-25000" dirty="0">
                <a:latin typeface="Arial" panose="020B0604020202020204" pitchFamily="34" charset="0"/>
                <a:cs typeface="Arial" panose="020B0604020202020204" pitchFamily="34" charset="0"/>
              </a:rPr>
              <a:t>10</a:t>
            </a:r>
            <a:r>
              <a:rPr lang="fr-FR" sz="1050" dirty="0">
                <a:latin typeface="Arial" panose="020B0604020202020204" pitchFamily="34" charset="0"/>
                <a:cs typeface="Arial" panose="020B0604020202020204" pitchFamily="34" charset="0"/>
              </a:rPr>
              <a:t> </a:t>
            </a:r>
            <a:r>
              <a:rPr lang="fr-FR" sz="1050" dirty="0" err="1">
                <a:latin typeface="Arial" panose="020B0604020202020204" pitchFamily="34" charset="0"/>
                <a:cs typeface="Arial" panose="020B0604020202020204" pitchFamily="34" charset="0"/>
              </a:rPr>
              <a:t>methylation</a:t>
            </a:r>
            <a:r>
              <a:rPr lang="fr-FR" sz="1050" dirty="0">
                <a:latin typeface="Arial" panose="020B0604020202020204" pitchFamily="34" charset="0"/>
                <a:cs typeface="Arial" panose="020B0604020202020204" pitchFamily="34" charset="0"/>
              </a:rPr>
              <a:t> </a:t>
            </a:r>
            <a:r>
              <a:rPr lang="fr-FR" sz="1050" dirty="0" err="1">
                <a:latin typeface="Arial" panose="020B0604020202020204" pitchFamily="34" charset="0"/>
                <a:cs typeface="Arial" panose="020B0604020202020204" pitchFamily="34" charset="0"/>
              </a:rPr>
              <a:t>level</a:t>
            </a:r>
            <a:endParaRPr lang="fr-FR" sz="105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C35D472E-1B84-4C19-B47A-25A621912CD8}"/>
              </a:ext>
            </a:extLst>
          </p:cNvPr>
          <p:cNvSpPr/>
          <p:nvPr/>
        </p:nvSpPr>
        <p:spPr>
          <a:xfrm>
            <a:off x="2769183" y="5621328"/>
            <a:ext cx="1818057" cy="23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xmlns="" id="{579BCED6-A47C-4E44-9B42-DD5AEC2467D4}"/>
              </a:ext>
            </a:extLst>
          </p:cNvPr>
          <p:cNvSpPr txBox="1"/>
          <p:nvPr/>
        </p:nvSpPr>
        <p:spPr>
          <a:xfrm>
            <a:off x="2769183" y="5557200"/>
            <a:ext cx="38343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-5.0</a:t>
            </a:r>
          </a:p>
        </p:txBody>
      </p:sp>
      <p:sp>
        <p:nvSpPr>
          <p:cNvPr id="54" name="ZoneTexte 53">
            <a:extLst>
              <a:ext uri="{FF2B5EF4-FFF2-40B4-BE49-F238E27FC236}">
                <a16:creationId xmlns:a16="http://schemas.microsoft.com/office/drawing/2014/main" xmlns="" id="{7265CBDC-6395-4191-8F5F-17AA8DBBF3EC}"/>
              </a:ext>
            </a:extLst>
          </p:cNvPr>
          <p:cNvSpPr txBox="1"/>
          <p:nvPr/>
        </p:nvSpPr>
        <p:spPr>
          <a:xfrm>
            <a:off x="2962749" y="5557200"/>
            <a:ext cx="38343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-2.5</a:t>
            </a:r>
          </a:p>
        </p:txBody>
      </p:sp>
      <p:sp>
        <p:nvSpPr>
          <p:cNvPr id="58" name="ZoneTexte 57">
            <a:extLst>
              <a:ext uri="{FF2B5EF4-FFF2-40B4-BE49-F238E27FC236}">
                <a16:creationId xmlns:a16="http://schemas.microsoft.com/office/drawing/2014/main" xmlns="" id="{1C1F4068-91C4-48FF-A09D-99595B762E1F}"/>
              </a:ext>
            </a:extLst>
          </p:cNvPr>
          <p:cNvSpPr txBox="1"/>
          <p:nvPr/>
        </p:nvSpPr>
        <p:spPr>
          <a:xfrm>
            <a:off x="3364242" y="5557200"/>
            <a:ext cx="34496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2.5</a:t>
            </a:r>
          </a:p>
        </p:txBody>
      </p:sp>
      <p:sp>
        <p:nvSpPr>
          <p:cNvPr id="62" name="ZoneTexte 61">
            <a:extLst>
              <a:ext uri="{FF2B5EF4-FFF2-40B4-BE49-F238E27FC236}">
                <a16:creationId xmlns:a16="http://schemas.microsoft.com/office/drawing/2014/main" xmlns="" id="{B943C40B-FE41-460D-AC01-07D318B2FAAB}"/>
              </a:ext>
            </a:extLst>
          </p:cNvPr>
          <p:cNvSpPr txBox="1"/>
          <p:nvPr/>
        </p:nvSpPr>
        <p:spPr>
          <a:xfrm>
            <a:off x="3173704" y="5557200"/>
            <a:ext cx="34496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0.0</a:t>
            </a:r>
          </a:p>
        </p:txBody>
      </p:sp>
      <p:sp>
        <p:nvSpPr>
          <p:cNvPr id="72" name="ZoneTexte 71">
            <a:extLst>
              <a:ext uri="{FF2B5EF4-FFF2-40B4-BE49-F238E27FC236}">
                <a16:creationId xmlns:a16="http://schemas.microsoft.com/office/drawing/2014/main" xmlns="" id="{40606AFD-7FA5-4035-BEE9-D6616F29F226}"/>
              </a:ext>
            </a:extLst>
          </p:cNvPr>
          <p:cNvSpPr txBox="1"/>
          <p:nvPr/>
        </p:nvSpPr>
        <p:spPr>
          <a:xfrm>
            <a:off x="3717631" y="5555918"/>
            <a:ext cx="38343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-5.0</a:t>
            </a:r>
          </a:p>
        </p:txBody>
      </p:sp>
      <p:sp>
        <p:nvSpPr>
          <p:cNvPr id="73" name="ZoneTexte 72">
            <a:extLst>
              <a:ext uri="{FF2B5EF4-FFF2-40B4-BE49-F238E27FC236}">
                <a16:creationId xmlns:a16="http://schemas.microsoft.com/office/drawing/2014/main" xmlns="" id="{48446B4D-D4EA-49E6-8036-35B08CAE5683}"/>
              </a:ext>
            </a:extLst>
          </p:cNvPr>
          <p:cNvSpPr txBox="1"/>
          <p:nvPr/>
        </p:nvSpPr>
        <p:spPr>
          <a:xfrm>
            <a:off x="3911197" y="5555918"/>
            <a:ext cx="38343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-2.5</a:t>
            </a:r>
          </a:p>
        </p:txBody>
      </p:sp>
      <p:sp>
        <p:nvSpPr>
          <p:cNvPr id="74" name="ZoneTexte 73">
            <a:extLst>
              <a:ext uri="{FF2B5EF4-FFF2-40B4-BE49-F238E27FC236}">
                <a16:creationId xmlns:a16="http://schemas.microsoft.com/office/drawing/2014/main" xmlns="" id="{ABF46920-9F12-4D9E-85F1-74C074D7FF36}"/>
              </a:ext>
            </a:extLst>
          </p:cNvPr>
          <p:cNvSpPr txBox="1"/>
          <p:nvPr/>
        </p:nvSpPr>
        <p:spPr>
          <a:xfrm>
            <a:off x="4312690" y="5555918"/>
            <a:ext cx="34496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2.5</a:t>
            </a:r>
          </a:p>
        </p:txBody>
      </p:sp>
      <p:sp>
        <p:nvSpPr>
          <p:cNvPr id="75" name="ZoneTexte 74">
            <a:extLst>
              <a:ext uri="{FF2B5EF4-FFF2-40B4-BE49-F238E27FC236}">
                <a16:creationId xmlns:a16="http://schemas.microsoft.com/office/drawing/2014/main" xmlns="" id="{4A58B3C3-20A4-493C-B7A5-99BF8D1A4AE8}"/>
              </a:ext>
            </a:extLst>
          </p:cNvPr>
          <p:cNvSpPr txBox="1"/>
          <p:nvPr/>
        </p:nvSpPr>
        <p:spPr>
          <a:xfrm>
            <a:off x="4122152" y="5555918"/>
            <a:ext cx="34496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0.0</a:t>
            </a:r>
          </a:p>
        </p:txBody>
      </p:sp>
      <p:sp>
        <p:nvSpPr>
          <p:cNvPr id="76" name="ZoneTexte 75">
            <a:extLst>
              <a:ext uri="{FF2B5EF4-FFF2-40B4-BE49-F238E27FC236}">
                <a16:creationId xmlns:a16="http://schemas.microsoft.com/office/drawing/2014/main" xmlns="" id="{2CD557B6-65B5-4D08-9755-D00BFCE20CB5}"/>
              </a:ext>
            </a:extLst>
          </p:cNvPr>
          <p:cNvSpPr txBox="1"/>
          <p:nvPr/>
        </p:nvSpPr>
        <p:spPr>
          <a:xfrm>
            <a:off x="1834238" y="6461248"/>
            <a:ext cx="38343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-5.0</a:t>
            </a:r>
          </a:p>
        </p:txBody>
      </p:sp>
      <p:sp>
        <p:nvSpPr>
          <p:cNvPr id="77" name="ZoneTexte 76">
            <a:extLst>
              <a:ext uri="{FF2B5EF4-FFF2-40B4-BE49-F238E27FC236}">
                <a16:creationId xmlns:a16="http://schemas.microsoft.com/office/drawing/2014/main" xmlns="" id="{51826556-3C12-4404-81C5-BC46574AB1C0}"/>
              </a:ext>
            </a:extLst>
          </p:cNvPr>
          <p:cNvSpPr txBox="1"/>
          <p:nvPr/>
        </p:nvSpPr>
        <p:spPr>
          <a:xfrm>
            <a:off x="2027804" y="6461248"/>
            <a:ext cx="38343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-2.5</a:t>
            </a:r>
          </a:p>
        </p:txBody>
      </p:sp>
      <p:sp>
        <p:nvSpPr>
          <p:cNvPr id="78" name="ZoneTexte 77">
            <a:extLst>
              <a:ext uri="{FF2B5EF4-FFF2-40B4-BE49-F238E27FC236}">
                <a16:creationId xmlns:a16="http://schemas.microsoft.com/office/drawing/2014/main" xmlns="" id="{D1B762BF-0F5F-40FA-853F-13601072CE8E}"/>
              </a:ext>
            </a:extLst>
          </p:cNvPr>
          <p:cNvSpPr txBox="1"/>
          <p:nvPr/>
        </p:nvSpPr>
        <p:spPr>
          <a:xfrm>
            <a:off x="2429297" y="6461248"/>
            <a:ext cx="34496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2.5</a:t>
            </a:r>
          </a:p>
        </p:txBody>
      </p:sp>
      <p:sp>
        <p:nvSpPr>
          <p:cNvPr id="79" name="ZoneTexte 78">
            <a:extLst>
              <a:ext uri="{FF2B5EF4-FFF2-40B4-BE49-F238E27FC236}">
                <a16:creationId xmlns:a16="http://schemas.microsoft.com/office/drawing/2014/main" xmlns="" id="{2B21F005-EF4B-4397-A9FD-6E10C0319582}"/>
              </a:ext>
            </a:extLst>
          </p:cNvPr>
          <p:cNvSpPr txBox="1"/>
          <p:nvPr/>
        </p:nvSpPr>
        <p:spPr>
          <a:xfrm>
            <a:off x="2238759" y="6461248"/>
            <a:ext cx="34496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0.0</a:t>
            </a:r>
          </a:p>
        </p:txBody>
      </p:sp>
      <p:sp>
        <p:nvSpPr>
          <p:cNvPr id="80" name="ZoneTexte 79">
            <a:extLst>
              <a:ext uri="{FF2B5EF4-FFF2-40B4-BE49-F238E27FC236}">
                <a16:creationId xmlns:a16="http://schemas.microsoft.com/office/drawing/2014/main" xmlns="" id="{82146A19-7167-4643-B8D5-6332F845B087}"/>
              </a:ext>
            </a:extLst>
          </p:cNvPr>
          <p:cNvSpPr txBox="1"/>
          <p:nvPr/>
        </p:nvSpPr>
        <p:spPr>
          <a:xfrm>
            <a:off x="894213" y="6461248"/>
            <a:ext cx="38343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-5.0</a:t>
            </a:r>
          </a:p>
        </p:txBody>
      </p:sp>
      <p:sp>
        <p:nvSpPr>
          <p:cNvPr id="81" name="ZoneTexte 80">
            <a:extLst>
              <a:ext uri="{FF2B5EF4-FFF2-40B4-BE49-F238E27FC236}">
                <a16:creationId xmlns:a16="http://schemas.microsoft.com/office/drawing/2014/main" xmlns="" id="{E744C1E5-7744-42EF-910E-C4FD79F738A6}"/>
              </a:ext>
            </a:extLst>
          </p:cNvPr>
          <p:cNvSpPr txBox="1"/>
          <p:nvPr/>
        </p:nvSpPr>
        <p:spPr>
          <a:xfrm>
            <a:off x="1087779" y="6461248"/>
            <a:ext cx="38343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-2.5</a:t>
            </a:r>
          </a:p>
        </p:txBody>
      </p:sp>
      <p:sp>
        <p:nvSpPr>
          <p:cNvPr id="82" name="ZoneTexte 81">
            <a:extLst>
              <a:ext uri="{FF2B5EF4-FFF2-40B4-BE49-F238E27FC236}">
                <a16:creationId xmlns:a16="http://schemas.microsoft.com/office/drawing/2014/main" xmlns="" id="{F824C226-E64E-4192-A307-E25227D81217}"/>
              </a:ext>
            </a:extLst>
          </p:cNvPr>
          <p:cNvSpPr txBox="1"/>
          <p:nvPr/>
        </p:nvSpPr>
        <p:spPr>
          <a:xfrm>
            <a:off x="1489272" y="6461248"/>
            <a:ext cx="34496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2.5</a:t>
            </a:r>
          </a:p>
        </p:txBody>
      </p:sp>
      <p:sp>
        <p:nvSpPr>
          <p:cNvPr id="83" name="ZoneTexte 82">
            <a:extLst>
              <a:ext uri="{FF2B5EF4-FFF2-40B4-BE49-F238E27FC236}">
                <a16:creationId xmlns:a16="http://schemas.microsoft.com/office/drawing/2014/main" xmlns="" id="{BF643B9A-DFE4-4732-919C-2C7381355EA7}"/>
              </a:ext>
            </a:extLst>
          </p:cNvPr>
          <p:cNvSpPr txBox="1"/>
          <p:nvPr/>
        </p:nvSpPr>
        <p:spPr>
          <a:xfrm>
            <a:off x="1298734" y="6461248"/>
            <a:ext cx="34496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0.0</a:t>
            </a:r>
          </a:p>
        </p:txBody>
      </p:sp>
      <p:sp>
        <p:nvSpPr>
          <p:cNvPr id="84" name="Rectangle 83">
            <a:extLst>
              <a:ext uri="{FF2B5EF4-FFF2-40B4-BE49-F238E27FC236}">
                <a16:creationId xmlns:a16="http://schemas.microsoft.com/office/drawing/2014/main" xmlns="" id="{C2BD2B48-0938-4399-A511-D7DBC16059C3}"/>
              </a:ext>
            </a:extLst>
          </p:cNvPr>
          <p:cNvSpPr/>
          <p:nvPr/>
        </p:nvSpPr>
        <p:spPr>
          <a:xfrm>
            <a:off x="8315142" y="5609930"/>
            <a:ext cx="1818057" cy="23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ZoneTexte 84">
            <a:extLst>
              <a:ext uri="{FF2B5EF4-FFF2-40B4-BE49-F238E27FC236}">
                <a16:creationId xmlns:a16="http://schemas.microsoft.com/office/drawing/2014/main" xmlns="" id="{F9BC0EF6-B275-448F-9740-B4904D6BB54B}"/>
              </a:ext>
            </a:extLst>
          </p:cNvPr>
          <p:cNvSpPr txBox="1"/>
          <p:nvPr/>
        </p:nvSpPr>
        <p:spPr>
          <a:xfrm>
            <a:off x="8315142" y="5545802"/>
            <a:ext cx="38343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-5.0</a:t>
            </a:r>
          </a:p>
        </p:txBody>
      </p:sp>
      <p:sp>
        <p:nvSpPr>
          <p:cNvPr id="86" name="ZoneTexte 85">
            <a:extLst>
              <a:ext uri="{FF2B5EF4-FFF2-40B4-BE49-F238E27FC236}">
                <a16:creationId xmlns:a16="http://schemas.microsoft.com/office/drawing/2014/main" xmlns="" id="{FB4B1357-43CC-44F8-AC09-C83BF1DCC5DE}"/>
              </a:ext>
            </a:extLst>
          </p:cNvPr>
          <p:cNvSpPr txBox="1"/>
          <p:nvPr/>
        </p:nvSpPr>
        <p:spPr>
          <a:xfrm>
            <a:off x="8508708" y="5545802"/>
            <a:ext cx="38343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-2.5</a:t>
            </a:r>
          </a:p>
        </p:txBody>
      </p:sp>
      <p:sp>
        <p:nvSpPr>
          <p:cNvPr id="87" name="ZoneTexte 86">
            <a:extLst>
              <a:ext uri="{FF2B5EF4-FFF2-40B4-BE49-F238E27FC236}">
                <a16:creationId xmlns:a16="http://schemas.microsoft.com/office/drawing/2014/main" xmlns="" id="{15287B62-DE3A-4EB6-9C89-E89F114A597F}"/>
              </a:ext>
            </a:extLst>
          </p:cNvPr>
          <p:cNvSpPr txBox="1"/>
          <p:nvPr/>
        </p:nvSpPr>
        <p:spPr>
          <a:xfrm>
            <a:off x="8910201" y="5545802"/>
            <a:ext cx="34496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2.5</a:t>
            </a:r>
          </a:p>
        </p:txBody>
      </p:sp>
      <p:sp>
        <p:nvSpPr>
          <p:cNvPr id="88" name="ZoneTexte 87">
            <a:extLst>
              <a:ext uri="{FF2B5EF4-FFF2-40B4-BE49-F238E27FC236}">
                <a16:creationId xmlns:a16="http://schemas.microsoft.com/office/drawing/2014/main" xmlns="" id="{DB7FABF1-5E7F-4792-B717-7045C1382B94}"/>
              </a:ext>
            </a:extLst>
          </p:cNvPr>
          <p:cNvSpPr txBox="1"/>
          <p:nvPr/>
        </p:nvSpPr>
        <p:spPr>
          <a:xfrm>
            <a:off x="8719663" y="5545802"/>
            <a:ext cx="34496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0.0</a:t>
            </a:r>
          </a:p>
        </p:txBody>
      </p:sp>
      <p:sp>
        <p:nvSpPr>
          <p:cNvPr id="89" name="ZoneTexte 88">
            <a:extLst>
              <a:ext uri="{FF2B5EF4-FFF2-40B4-BE49-F238E27FC236}">
                <a16:creationId xmlns:a16="http://schemas.microsoft.com/office/drawing/2014/main" xmlns="" id="{1D0AC2CB-80C7-4F5F-B1FC-18A002C30BAC}"/>
              </a:ext>
            </a:extLst>
          </p:cNvPr>
          <p:cNvSpPr txBox="1"/>
          <p:nvPr/>
        </p:nvSpPr>
        <p:spPr>
          <a:xfrm>
            <a:off x="9263590" y="5544520"/>
            <a:ext cx="38343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-5.0</a:t>
            </a:r>
          </a:p>
        </p:txBody>
      </p:sp>
      <p:sp>
        <p:nvSpPr>
          <p:cNvPr id="90" name="ZoneTexte 89">
            <a:extLst>
              <a:ext uri="{FF2B5EF4-FFF2-40B4-BE49-F238E27FC236}">
                <a16:creationId xmlns:a16="http://schemas.microsoft.com/office/drawing/2014/main" xmlns="" id="{35652535-D6B9-44ED-BCEE-3AB60E5A4AF7}"/>
              </a:ext>
            </a:extLst>
          </p:cNvPr>
          <p:cNvSpPr txBox="1"/>
          <p:nvPr/>
        </p:nvSpPr>
        <p:spPr>
          <a:xfrm>
            <a:off x="9457156" y="5544520"/>
            <a:ext cx="38343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-2.5</a:t>
            </a:r>
          </a:p>
        </p:txBody>
      </p:sp>
      <p:sp>
        <p:nvSpPr>
          <p:cNvPr id="91" name="ZoneTexte 90">
            <a:extLst>
              <a:ext uri="{FF2B5EF4-FFF2-40B4-BE49-F238E27FC236}">
                <a16:creationId xmlns:a16="http://schemas.microsoft.com/office/drawing/2014/main" xmlns="" id="{D6A986DF-E05C-4793-BA2B-256C292B6C80}"/>
              </a:ext>
            </a:extLst>
          </p:cNvPr>
          <p:cNvSpPr txBox="1"/>
          <p:nvPr/>
        </p:nvSpPr>
        <p:spPr>
          <a:xfrm>
            <a:off x="9858649" y="5544520"/>
            <a:ext cx="34496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2.5</a:t>
            </a:r>
          </a:p>
        </p:txBody>
      </p:sp>
      <p:sp>
        <p:nvSpPr>
          <p:cNvPr id="92" name="ZoneTexte 91">
            <a:extLst>
              <a:ext uri="{FF2B5EF4-FFF2-40B4-BE49-F238E27FC236}">
                <a16:creationId xmlns:a16="http://schemas.microsoft.com/office/drawing/2014/main" xmlns="" id="{F2A2124F-F6BF-4986-9F23-B1B980640266}"/>
              </a:ext>
            </a:extLst>
          </p:cNvPr>
          <p:cNvSpPr txBox="1"/>
          <p:nvPr/>
        </p:nvSpPr>
        <p:spPr>
          <a:xfrm>
            <a:off x="9668111" y="5544520"/>
            <a:ext cx="34496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0.0</a:t>
            </a:r>
          </a:p>
        </p:txBody>
      </p:sp>
      <p:sp>
        <p:nvSpPr>
          <p:cNvPr id="93" name="ZoneTexte 92">
            <a:extLst>
              <a:ext uri="{FF2B5EF4-FFF2-40B4-BE49-F238E27FC236}">
                <a16:creationId xmlns:a16="http://schemas.microsoft.com/office/drawing/2014/main" xmlns="" id="{3CA7F881-1676-47D5-B26B-54BC453CD8E5}"/>
              </a:ext>
            </a:extLst>
          </p:cNvPr>
          <p:cNvSpPr txBox="1"/>
          <p:nvPr/>
        </p:nvSpPr>
        <p:spPr>
          <a:xfrm>
            <a:off x="7380197" y="6449850"/>
            <a:ext cx="38343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-5.0</a:t>
            </a:r>
          </a:p>
        </p:txBody>
      </p:sp>
      <p:sp>
        <p:nvSpPr>
          <p:cNvPr id="94" name="ZoneTexte 93">
            <a:extLst>
              <a:ext uri="{FF2B5EF4-FFF2-40B4-BE49-F238E27FC236}">
                <a16:creationId xmlns:a16="http://schemas.microsoft.com/office/drawing/2014/main" xmlns="" id="{922ABF02-11F6-4732-BDE1-F15DE7C99DD9}"/>
              </a:ext>
            </a:extLst>
          </p:cNvPr>
          <p:cNvSpPr txBox="1"/>
          <p:nvPr/>
        </p:nvSpPr>
        <p:spPr>
          <a:xfrm>
            <a:off x="7573763" y="6449850"/>
            <a:ext cx="38343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-2.5</a:t>
            </a:r>
          </a:p>
        </p:txBody>
      </p:sp>
      <p:sp>
        <p:nvSpPr>
          <p:cNvPr id="95" name="ZoneTexte 94">
            <a:extLst>
              <a:ext uri="{FF2B5EF4-FFF2-40B4-BE49-F238E27FC236}">
                <a16:creationId xmlns:a16="http://schemas.microsoft.com/office/drawing/2014/main" xmlns="" id="{5BBBA23C-CB97-4F11-99CE-F94EB835BCD7}"/>
              </a:ext>
            </a:extLst>
          </p:cNvPr>
          <p:cNvSpPr txBox="1"/>
          <p:nvPr/>
        </p:nvSpPr>
        <p:spPr>
          <a:xfrm>
            <a:off x="7975256" y="6449850"/>
            <a:ext cx="34496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2.5</a:t>
            </a:r>
          </a:p>
        </p:txBody>
      </p:sp>
      <p:sp>
        <p:nvSpPr>
          <p:cNvPr id="96" name="ZoneTexte 95">
            <a:extLst>
              <a:ext uri="{FF2B5EF4-FFF2-40B4-BE49-F238E27FC236}">
                <a16:creationId xmlns:a16="http://schemas.microsoft.com/office/drawing/2014/main" xmlns="" id="{3BCAEFE6-36EE-4AE7-981E-29B8EFAA775B}"/>
              </a:ext>
            </a:extLst>
          </p:cNvPr>
          <p:cNvSpPr txBox="1"/>
          <p:nvPr/>
        </p:nvSpPr>
        <p:spPr>
          <a:xfrm>
            <a:off x="7784718" y="6449850"/>
            <a:ext cx="34496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0.0</a:t>
            </a:r>
          </a:p>
        </p:txBody>
      </p:sp>
      <p:sp>
        <p:nvSpPr>
          <p:cNvPr id="97" name="ZoneTexte 96">
            <a:extLst>
              <a:ext uri="{FF2B5EF4-FFF2-40B4-BE49-F238E27FC236}">
                <a16:creationId xmlns:a16="http://schemas.microsoft.com/office/drawing/2014/main" xmlns="" id="{0A14C482-3FF7-4E88-A270-A449FA1F87D5}"/>
              </a:ext>
            </a:extLst>
          </p:cNvPr>
          <p:cNvSpPr txBox="1"/>
          <p:nvPr/>
        </p:nvSpPr>
        <p:spPr>
          <a:xfrm>
            <a:off x="6440172" y="6449850"/>
            <a:ext cx="38343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-5.0</a:t>
            </a:r>
          </a:p>
        </p:txBody>
      </p:sp>
      <p:sp>
        <p:nvSpPr>
          <p:cNvPr id="98" name="ZoneTexte 97">
            <a:extLst>
              <a:ext uri="{FF2B5EF4-FFF2-40B4-BE49-F238E27FC236}">
                <a16:creationId xmlns:a16="http://schemas.microsoft.com/office/drawing/2014/main" xmlns="" id="{0F30FDAF-F168-42C2-9778-A8F7C0BD576B}"/>
              </a:ext>
            </a:extLst>
          </p:cNvPr>
          <p:cNvSpPr txBox="1"/>
          <p:nvPr/>
        </p:nvSpPr>
        <p:spPr>
          <a:xfrm>
            <a:off x="6633738" y="6449850"/>
            <a:ext cx="38343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-2.5</a:t>
            </a:r>
          </a:p>
        </p:txBody>
      </p:sp>
      <p:sp>
        <p:nvSpPr>
          <p:cNvPr id="99" name="ZoneTexte 98">
            <a:extLst>
              <a:ext uri="{FF2B5EF4-FFF2-40B4-BE49-F238E27FC236}">
                <a16:creationId xmlns:a16="http://schemas.microsoft.com/office/drawing/2014/main" xmlns="" id="{8D564473-44F5-4451-81E5-159264E6E174}"/>
              </a:ext>
            </a:extLst>
          </p:cNvPr>
          <p:cNvSpPr txBox="1"/>
          <p:nvPr/>
        </p:nvSpPr>
        <p:spPr>
          <a:xfrm>
            <a:off x="7035231" y="6449850"/>
            <a:ext cx="34496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2.5</a:t>
            </a:r>
          </a:p>
        </p:txBody>
      </p:sp>
      <p:sp>
        <p:nvSpPr>
          <p:cNvPr id="100" name="ZoneTexte 99">
            <a:extLst>
              <a:ext uri="{FF2B5EF4-FFF2-40B4-BE49-F238E27FC236}">
                <a16:creationId xmlns:a16="http://schemas.microsoft.com/office/drawing/2014/main" xmlns="" id="{87DABD83-9A10-4801-BB3D-9B58822B694E}"/>
              </a:ext>
            </a:extLst>
          </p:cNvPr>
          <p:cNvSpPr txBox="1"/>
          <p:nvPr/>
        </p:nvSpPr>
        <p:spPr>
          <a:xfrm>
            <a:off x="6844693" y="6449850"/>
            <a:ext cx="34496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0.0</a:t>
            </a:r>
          </a:p>
        </p:txBody>
      </p:sp>
      <p:sp>
        <p:nvSpPr>
          <p:cNvPr id="101" name="ZoneTexte 100">
            <a:extLst>
              <a:ext uri="{FF2B5EF4-FFF2-40B4-BE49-F238E27FC236}">
                <a16:creationId xmlns:a16="http://schemas.microsoft.com/office/drawing/2014/main" xmlns="" id="{CC9D3339-D081-404C-A371-283B05AB8EE9}"/>
              </a:ext>
            </a:extLst>
          </p:cNvPr>
          <p:cNvSpPr txBox="1"/>
          <p:nvPr/>
        </p:nvSpPr>
        <p:spPr>
          <a:xfrm>
            <a:off x="880982" y="3793376"/>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E</a:t>
            </a:r>
          </a:p>
        </p:txBody>
      </p:sp>
      <p:sp>
        <p:nvSpPr>
          <p:cNvPr id="102" name="ZoneTexte 101">
            <a:extLst>
              <a:ext uri="{FF2B5EF4-FFF2-40B4-BE49-F238E27FC236}">
                <a16:creationId xmlns:a16="http://schemas.microsoft.com/office/drawing/2014/main" xmlns="" id="{1C0E5669-0734-4F0D-82F7-70B3EA838DA8}"/>
              </a:ext>
            </a:extLst>
          </p:cNvPr>
          <p:cNvSpPr txBox="1"/>
          <p:nvPr/>
        </p:nvSpPr>
        <p:spPr>
          <a:xfrm>
            <a:off x="1821920" y="3793376"/>
            <a:ext cx="332142"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FE</a:t>
            </a:r>
          </a:p>
        </p:txBody>
      </p:sp>
      <p:sp>
        <p:nvSpPr>
          <p:cNvPr id="103" name="ZoneTexte 102">
            <a:extLst>
              <a:ext uri="{FF2B5EF4-FFF2-40B4-BE49-F238E27FC236}">
                <a16:creationId xmlns:a16="http://schemas.microsoft.com/office/drawing/2014/main" xmlns="" id="{1E523A4E-8B49-4888-9FFC-6E03837F570F}"/>
              </a:ext>
            </a:extLst>
          </p:cNvPr>
          <p:cNvSpPr txBox="1"/>
          <p:nvPr/>
        </p:nvSpPr>
        <p:spPr>
          <a:xfrm>
            <a:off x="2739667" y="3793376"/>
            <a:ext cx="428322"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2/8C</a:t>
            </a:r>
          </a:p>
        </p:txBody>
      </p:sp>
      <p:sp>
        <p:nvSpPr>
          <p:cNvPr id="104" name="ZoneTexte 103">
            <a:extLst>
              <a:ext uri="{FF2B5EF4-FFF2-40B4-BE49-F238E27FC236}">
                <a16:creationId xmlns:a16="http://schemas.microsoft.com/office/drawing/2014/main" xmlns="" id="{D0013C84-47C2-46FE-A020-05434ADC7A1E}"/>
              </a:ext>
            </a:extLst>
          </p:cNvPr>
          <p:cNvSpPr txBox="1"/>
          <p:nvPr/>
        </p:nvSpPr>
        <p:spPr>
          <a:xfrm>
            <a:off x="3698531" y="3793376"/>
            <a:ext cx="28084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M</a:t>
            </a:r>
          </a:p>
        </p:txBody>
      </p:sp>
      <p:sp>
        <p:nvSpPr>
          <p:cNvPr id="11" name="Rectangle 10">
            <a:extLst>
              <a:ext uri="{FF2B5EF4-FFF2-40B4-BE49-F238E27FC236}">
                <a16:creationId xmlns:a16="http://schemas.microsoft.com/office/drawing/2014/main" xmlns="" id="{A70656A4-8E13-4FB9-9756-8AD07BD17452}"/>
              </a:ext>
            </a:extLst>
          </p:cNvPr>
          <p:cNvSpPr/>
          <p:nvPr/>
        </p:nvSpPr>
        <p:spPr>
          <a:xfrm>
            <a:off x="875154" y="4729255"/>
            <a:ext cx="3114900" cy="152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sp>
        <p:nvSpPr>
          <p:cNvPr id="105" name="ZoneTexte 104">
            <a:extLst>
              <a:ext uri="{FF2B5EF4-FFF2-40B4-BE49-F238E27FC236}">
                <a16:creationId xmlns:a16="http://schemas.microsoft.com/office/drawing/2014/main" xmlns="" id="{7D01A89C-482A-4BF0-80A3-B4296106269F}"/>
              </a:ext>
            </a:extLst>
          </p:cNvPr>
          <p:cNvSpPr txBox="1"/>
          <p:nvPr/>
        </p:nvSpPr>
        <p:spPr>
          <a:xfrm>
            <a:off x="880982" y="4703855"/>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B</a:t>
            </a:r>
          </a:p>
        </p:txBody>
      </p:sp>
      <p:sp>
        <p:nvSpPr>
          <p:cNvPr id="106" name="ZoneTexte 105">
            <a:extLst>
              <a:ext uri="{FF2B5EF4-FFF2-40B4-BE49-F238E27FC236}">
                <a16:creationId xmlns:a16="http://schemas.microsoft.com/office/drawing/2014/main" xmlns="" id="{4A2EC90D-3DF0-405F-91CE-F6CF638A4E5B}"/>
              </a:ext>
            </a:extLst>
          </p:cNvPr>
          <p:cNvSpPr txBox="1"/>
          <p:nvPr/>
        </p:nvSpPr>
        <p:spPr>
          <a:xfrm>
            <a:off x="1821920" y="4688615"/>
            <a:ext cx="274434"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G</a:t>
            </a:r>
          </a:p>
        </p:txBody>
      </p:sp>
      <p:sp>
        <p:nvSpPr>
          <p:cNvPr id="107" name="ZoneTexte 106">
            <a:extLst>
              <a:ext uri="{FF2B5EF4-FFF2-40B4-BE49-F238E27FC236}">
                <a16:creationId xmlns:a16="http://schemas.microsoft.com/office/drawing/2014/main" xmlns="" id="{CD85EDC1-90F5-488F-AB70-A30D7791F735}"/>
              </a:ext>
            </a:extLst>
          </p:cNvPr>
          <p:cNvSpPr txBox="1"/>
          <p:nvPr/>
        </p:nvSpPr>
        <p:spPr>
          <a:xfrm>
            <a:off x="2739667" y="4694884"/>
            <a:ext cx="25519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T</a:t>
            </a:r>
          </a:p>
        </p:txBody>
      </p:sp>
      <p:sp>
        <p:nvSpPr>
          <p:cNvPr id="108" name="ZoneTexte 107">
            <a:extLst>
              <a:ext uri="{FF2B5EF4-FFF2-40B4-BE49-F238E27FC236}">
                <a16:creationId xmlns:a16="http://schemas.microsoft.com/office/drawing/2014/main" xmlns="" id="{18192230-667F-4997-AB96-BB4E924FCBC9}"/>
              </a:ext>
            </a:extLst>
          </p:cNvPr>
          <p:cNvSpPr txBox="1"/>
          <p:nvPr/>
        </p:nvSpPr>
        <p:spPr>
          <a:xfrm>
            <a:off x="3698531" y="4689246"/>
            <a:ext cx="268022"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D</a:t>
            </a:r>
          </a:p>
        </p:txBody>
      </p:sp>
      <p:sp>
        <p:nvSpPr>
          <p:cNvPr id="111" name="Rectangle 110">
            <a:extLst>
              <a:ext uri="{FF2B5EF4-FFF2-40B4-BE49-F238E27FC236}">
                <a16:creationId xmlns:a16="http://schemas.microsoft.com/office/drawing/2014/main" xmlns="" id="{710E93B6-0DC0-4D7B-9FE3-2CD0EFB1A6EE}"/>
              </a:ext>
            </a:extLst>
          </p:cNvPr>
          <p:cNvSpPr/>
          <p:nvPr/>
        </p:nvSpPr>
        <p:spPr>
          <a:xfrm>
            <a:off x="887130" y="5638586"/>
            <a:ext cx="1207572" cy="152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sp>
        <p:nvSpPr>
          <p:cNvPr id="109" name="ZoneTexte 108">
            <a:extLst>
              <a:ext uri="{FF2B5EF4-FFF2-40B4-BE49-F238E27FC236}">
                <a16:creationId xmlns:a16="http://schemas.microsoft.com/office/drawing/2014/main" xmlns="" id="{A9061154-2DB3-4850-B6A1-3656886D83A7}"/>
              </a:ext>
            </a:extLst>
          </p:cNvPr>
          <p:cNvSpPr txBox="1"/>
          <p:nvPr/>
        </p:nvSpPr>
        <p:spPr>
          <a:xfrm>
            <a:off x="880982" y="5625802"/>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P</a:t>
            </a:r>
          </a:p>
        </p:txBody>
      </p:sp>
      <p:sp>
        <p:nvSpPr>
          <p:cNvPr id="110" name="ZoneTexte 109">
            <a:extLst>
              <a:ext uri="{FF2B5EF4-FFF2-40B4-BE49-F238E27FC236}">
                <a16:creationId xmlns:a16="http://schemas.microsoft.com/office/drawing/2014/main" xmlns="" id="{9D1B9D9F-DB78-4670-B118-619B56B3FA78}"/>
              </a:ext>
            </a:extLst>
          </p:cNvPr>
          <p:cNvSpPr txBox="1"/>
          <p:nvPr/>
        </p:nvSpPr>
        <p:spPr>
          <a:xfrm>
            <a:off x="1821920" y="5629893"/>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S</a:t>
            </a:r>
          </a:p>
        </p:txBody>
      </p:sp>
      <p:sp>
        <p:nvSpPr>
          <p:cNvPr id="112" name="ZoneTexte 111">
            <a:extLst>
              <a:ext uri="{FF2B5EF4-FFF2-40B4-BE49-F238E27FC236}">
                <a16:creationId xmlns:a16="http://schemas.microsoft.com/office/drawing/2014/main" xmlns="" id="{E808C341-F940-4CA2-9DEC-7D78961672D8}"/>
              </a:ext>
            </a:extLst>
          </p:cNvPr>
          <p:cNvSpPr txBox="1"/>
          <p:nvPr/>
        </p:nvSpPr>
        <p:spPr>
          <a:xfrm>
            <a:off x="6418800" y="3780689"/>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E</a:t>
            </a:r>
          </a:p>
        </p:txBody>
      </p:sp>
      <p:sp>
        <p:nvSpPr>
          <p:cNvPr id="113" name="ZoneTexte 112">
            <a:extLst>
              <a:ext uri="{FF2B5EF4-FFF2-40B4-BE49-F238E27FC236}">
                <a16:creationId xmlns:a16="http://schemas.microsoft.com/office/drawing/2014/main" xmlns="" id="{FEAD3351-7D5E-4F74-A66A-DDE003DB3106}"/>
              </a:ext>
            </a:extLst>
          </p:cNvPr>
          <p:cNvSpPr txBox="1"/>
          <p:nvPr/>
        </p:nvSpPr>
        <p:spPr>
          <a:xfrm>
            <a:off x="7359738" y="3780689"/>
            <a:ext cx="332142"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FE</a:t>
            </a:r>
          </a:p>
        </p:txBody>
      </p:sp>
      <p:sp>
        <p:nvSpPr>
          <p:cNvPr id="114" name="ZoneTexte 113">
            <a:extLst>
              <a:ext uri="{FF2B5EF4-FFF2-40B4-BE49-F238E27FC236}">
                <a16:creationId xmlns:a16="http://schemas.microsoft.com/office/drawing/2014/main" xmlns="" id="{7C0DCC76-CE8B-4D1E-B957-D39503FB9246}"/>
              </a:ext>
            </a:extLst>
          </p:cNvPr>
          <p:cNvSpPr txBox="1"/>
          <p:nvPr/>
        </p:nvSpPr>
        <p:spPr>
          <a:xfrm>
            <a:off x="8274303" y="3780689"/>
            <a:ext cx="428322"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2/8C</a:t>
            </a:r>
          </a:p>
        </p:txBody>
      </p:sp>
      <p:sp>
        <p:nvSpPr>
          <p:cNvPr id="115" name="ZoneTexte 114">
            <a:extLst>
              <a:ext uri="{FF2B5EF4-FFF2-40B4-BE49-F238E27FC236}">
                <a16:creationId xmlns:a16="http://schemas.microsoft.com/office/drawing/2014/main" xmlns="" id="{6CC3303D-2E6E-4814-B889-DEF3C9338F7B}"/>
              </a:ext>
            </a:extLst>
          </p:cNvPr>
          <p:cNvSpPr txBox="1"/>
          <p:nvPr/>
        </p:nvSpPr>
        <p:spPr>
          <a:xfrm>
            <a:off x="9233167" y="3780689"/>
            <a:ext cx="28084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M</a:t>
            </a:r>
          </a:p>
        </p:txBody>
      </p:sp>
      <p:sp>
        <p:nvSpPr>
          <p:cNvPr id="116" name="Rectangle 115">
            <a:extLst>
              <a:ext uri="{FF2B5EF4-FFF2-40B4-BE49-F238E27FC236}">
                <a16:creationId xmlns:a16="http://schemas.microsoft.com/office/drawing/2014/main" xmlns="" id="{CD6F5579-CAD6-4476-9AFC-80CBBD8E5188}"/>
              </a:ext>
            </a:extLst>
          </p:cNvPr>
          <p:cNvSpPr/>
          <p:nvPr/>
        </p:nvSpPr>
        <p:spPr>
          <a:xfrm>
            <a:off x="6409790" y="4698127"/>
            <a:ext cx="3114900" cy="152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sp>
        <p:nvSpPr>
          <p:cNvPr id="117" name="ZoneTexte 116">
            <a:extLst>
              <a:ext uri="{FF2B5EF4-FFF2-40B4-BE49-F238E27FC236}">
                <a16:creationId xmlns:a16="http://schemas.microsoft.com/office/drawing/2014/main" xmlns="" id="{36D60C7F-3775-433E-93AB-620D15B094E0}"/>
              </a:ext>
            </a:extLst>
          </p:cNvPr>
          <p:cNvSpPr txBox="1"/>
          <p:nvPr/>
        </p:nvSpPr>
        <p:spPr>
          <a:xfrm>
            <a:off x="6418800" y="4672727"/>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B</a:t>
            </a:r>
          </a:p>
        </p:txBody>
      </p:sp>
      <p:sp>
        <p:nvSpPr>
          <p:cNvPr id="118" name="ZoneTexte 117">
            <a:extLst>
              <a:ext uri="{FF2B5EF4-FFF2-40B4-BE49-F238E27FC236}">
                <a16:creationId xmlns:a16="http://schemas.microsoft.com/office/drawing/2014/main" xmlns="" id="{2ACF5C73-8DD0-4EBD-8D4C-443829132F03}"/>
              </a:ext>
            </a:extLst>
          </p:cNvPr>
          <p:cNvSpPr txBox="1"/>
          <p:nvPr/>
        </p:nvSpPr>
        <p:spPr>
          <a:xfrm>
            <a:off x="7359738" y="4657487"/>
            <a:ext cx="274434"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G</a:t>
            </a:r>
          </a:p>
        </p:txBody>
      </p:sp>
      <p:sp>
        <p:nvSpPr>
          <p:cNvPr id="119" name="ZoneTexte 118">
            <a:extLst>
              <a:ext uri="{FF2B5EF4-FFF2-40B4-BE49-F238E27FC236}">
                <a16:creationId xmlns:a16="http://schemas.microsoft.com/office/drawing/2014/main" xmlns="" id="{35DCBBB9-B357-454D-B1CA-CD386E4CD1A3}"/>
              </a:ext>
            </a:extLst>
          </p:cNvPr>
          <p:cNvSpPr txBox="1"/>
          <p:nvPr/>
        </p:nvSpPr>
        <p:spPr>
          <a:xfrm>
            <a:off x="8274303" y="4663756"/>
            <a:ext cx="25519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T</a:t>
            </a:r>
          </a:p>
        </p:txBody>
      </p:sp>
      <p:sp>
        <p:nvSpPr>
          <p:cNvPr id="120" name="ZoneTexte 119">
            <a:extLst>
              <a:ext uri="{FF2B5EF4-FFF2-40B4-BE49-F238E27FC236}">
                <a16:creationId xmlns:a16="http://schemas.microsoft.com/office/drawing/2014/main" xmlns="" id="{CFEBE324-D966-4D59-83E6-318E72B38E53}"/>
              </a:ext>
            </a:extLst>
          </p:cNvPr>
          <p:cNvSpPr txBox="1"/>
          <p:nvPr/>
        </p:nvSpPr>
        <p:spPr>
          <a:xfrm>
            <a:off x="9233167" y="4658118"/>
            <a:ext cx="268022"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D</a:t>
            </a:r>
          </a:p>
        </p:txBody>
      </p:sp>
      <p:sp>
        <p:nvSpPr>
          <p:cNvPr id="121" name="Rectangle 120">
            <a:extLst>
              <a:ext uri="{FF2B5EF4-FFF2-40B4-BE49-F238E27FC236}">
                <a16:creationId xmlns:a16="http://schemas.microsoft.com/office/drawing/2014/main" xmlns="" id="{31A40687-F3A0-4635-B9DA-14C151B2BF8D}"/>
              </a:ext>
            </a:extLst>
          </p:cNvPr>
          <p:cNvSpPr/>
          <p:nvPr/>
        </p:nvSpPr>
        <p:spPr>
          <a:xfrm>
            <a:off x="6427980" y="5614460"/>
            <a:ext cx="1207572" cy="152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sp>
        <p:nvSpPr>
          <p:cNvPr id="122" name="ZoneTexte 121">
            <a:extLst>
              <a:ext uri="{FF2B5EF4-FFF2-40B4-BE49-F238E27FC236}">
                <a16:creationId xmlns:a16="http://schemas.microsoft.com/office/drawing/2014/main" xmlns="" id="{C0DD7431-D432-410A-89D1-6045D2B4D7D6}"/>
              </a:ext>
            </a:extLst>
          </p:cNvPr>
          <p:cNvSpPr txBox="1"/>
          <p:nvPr/>
        </p:nvSpPr>
        <p:spPr>
          <a:xfrm>
            <a:off x="6418800" y="5601676"/>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P</a:t>
            </a:r>
          </a:p>
        </p:txBody>
      </p:sp>
      <p:sp>
        <p:nvSpPr>
          <p:cNvPr id="123" name="ZoneTexte 122">
            <a:extLst>
              <a:ext uri="{FF2B5EF4-FFF2-40B4-BE49-F238E27FC236}">
                <a16:creationId xmlns:a16="http://schemas.microsoft.com/office/drawing/2014/main" xmlns="" id="{1D0AE3A3-5B3A-4193-931E-C8C8A9BE58EE}"/>
              </a:ext>
            </a:extLst>
          </p:cNvPr>
          <p:cNvSpPr txBox="1"/>
          <p:nvPr/>
        </p:nvSpPr>
        <p:spPr>
          <a:xfrm>
            <a:off x="7359738" y="5605767"/>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S</a:t>
            </a:r>
          </a:p>
        </p:txBody>
      </p:sp>
      <p:cxnSp>
        <p:nvCxnSpPr>
          <p:cNvPr id="33" name="Connecteur droit 32">
            <a:extLst>
              <a:ext uri="{FF2B5EF4-FFF2-40B4-BE49-F238E27FC236}">
                <a16:creationId xmlns:a16="http://schemas.microsoft.com/office/drawing/2014/main" xmlns="" id="{ADDA973F-8E4B-4553-89E1-3CBD29C6FF3A}"/>
              </a:ext>
            </a:extLst>
          </p:cNvPr>
          <p:cNvCxnSpPr>
            <a:cxnSpLocks/>
          </p:cNvCxnSpPr>
          <p:nvPr/>
        </p:nvCxnSpPr>
        <p:spPr>
          <a:xfrm>
            <a:off x="960735" y="2936189"/>
            <a:ext cx="0" cy="781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xmlns="" id="{62DA374E-CF79-4341-8A1C-1A927563D363}"/>
              </a:ext>
            </a:extLst>
          </p:cNvPr>
          <p:cNvSpPr txBox="1"/>
          <p:nvPr/>
        </p:nvSpPr>
        <p:spPr>
          <a:xfrm>
            <a:off x="759548" y="2947166"/>
            <a:ext cx="405880" cy="276999"/>
          </a:xfrm>
          <a:prstGeom prst="rect">
            <a:avLst/>
          </a:prstGeom>
          <a:noFill/>
        </p:spPr>
        <p:txBody>
          <a:bodyPr wrap="none" rtlCol="0">
            <a:spAutoFit/>
          </a:bodyPr>
          <a:lstStyle/>
          <a:p>
            <a:r>
              <a:rPr lang="fr-FR" sz="1200" dirty="0">
                <a:latin typeface="Arial" panose="020B0604020202020204" pitchFamily="34" charset="0"/>
                <a:cs typeface="Arial" panose="020B0604020202020204" pitchFamily="34" charset="0"/>
              </a:rPr>
              <a:t>-26</a:t>
            </a:r>
          </a:p>
        </p:txBody>
      </p:sp>
      <p:sp>
        <p:nvSpPr>
          <p:cNvPr id="124" name="ZoneTexte 123">
            <a:extLst>
              <a:ext uri="{FF2B5EF4-FFF2-40B4-BE49-F238E27FC236}">
                <a16:creationId xmlns:a16="http://schemas.microsoft.com/office/drawing/2014/main" xmlns="" id="{94FA6225-4356-427B-979F-A4E2F3ED2BFD}"/>
              </a:ext>
            </a:extLst>
          </p:cNvPr>
          <p:cNvSpPr txBox="1"/>
          <p:nvPr/>
        </p:nvSpPr>
        <p:spPr>
          <a:xfrm>
            <a:off x="1030779" y="2947166"/>
            <a:ext cx="405880" cy="276999"/>
          </a:xfrm>
          <a:prstGeom prst="rect">
            <a:avLst/>
          </a:prstGeom>
          <a:noFill/>
        </p:spPr>
        <p:txBody>
          <a:bodyPr wrap="none" rtlCol="0">
            <a:spAutoFit/>
          </a:bodyPr>
          <a:lstStyle/>
          <a:p>
            <a:r>
              <a:rPr lang="fr-FR" sz="1200" dirty="0">
                <a:latin typeface="Arial" panose="020B0604020202020204" pitchFamily="34" charset="0"/>
                <a:cs typeface="Arial" panose="020B0604020202020204" pitchFamily="34" charset="0"/>
              </a:rPr>
              <a:t>-20</a:t>
            </a:r>
          </a:p>
        </p:txBody>
      </p:sp>
      <p:sp>
        <p:nvSpPr>
          <p:cNvPr id="125" name="ZoneTexte 124">
            <a:extLst>
              <a:ext uri="{FF2B5EF4-FFF2-40B4-BE49-F238E27FC236}">
                <a16:creationId xmlns:a16="http://schemas.microsoft.com/office/drawing/2014/main" xmlns="" id="{AA97EAAE-E392-4153-9E8E-F06C3F9D2EE9}"/>
              </a:ext>
            </a:extLst>
          </p:cNvPr>
          <p:cNvSpPr txBox="1"/>
          <p:nvPr/>
        </p:nvSpPr>
        <p:spPr>
          <a:xfrm>
            <a:off x="2040940" y="2947166"/>
            <a:ext cx="269626" cy="276999"/>
          </a:xfrm>
          <a:prstGeom prst="rect">
            <a:avLst/>
          </a:prstGeom>
          <a:noFill/>
        </p:spPr>
        <p:txBody>
          <a:bodyPr wrap="none" rtlCol="0">
            <a:spAutoFit/>
          </a:bodyPr>
          <a:lstStyle/>
          <a:p>
            <a:r>
              <a:rPr lang="fr-FR" sz="1200" dirty="0">
                <a:latin typeface="Arial" panose="020B0604020202020204" pitchFamily="34" charset="0"/>
                <a:cs typeface="Arial" panose="020B0604020202020204" pitchFamily="34" charset="0"/>
              </a:rPr>
              <a:t>0</a:t>
            </a:r>
          </a:p>
        </p:txBody>
      </p:sp>
      <p:sp>
        <p:nvSpPr>
          <p:cNvPr id="126" name="ZoneTexte 125">
            <a:extLst>
              <a:ext uri="{FF2B5EF4-FFF2-40B4-BE49-F238E27FC236}">
                <a16:creationId xmlns:a16="http://schemas.microsoft.com/office/drawing/2014/main" xmlns="" id="{E1F88D00-102D-49F9-BD3F-7868F4332F10}"/>
              </a:ext>
            </a:extLst>
          </p:cNvPr>
          <p:cNvSpPr txBox="1"/>
          <p:nvPr/>
        </p:nvSpPr>
        <p:spPr>
          <a:xfrm>
            <a:off x="2931988" y="2947166"/>
            <a:ext cx="354584" cy="276999"/>
          </a:xfrm>
          <a:prstGeom prst="rect">
            <a:avLst/>
          </a:prstGeom>
          <a:noFill/>
        </p:spPr>
        <p:txBody>
          <a:bodyPr wrap="none" rtlCol="0">
            <a:spAutoFit/>
          </a:bodyPr>
          <a:lstStyle/>
          <a:p>
            <a:r>
              <a:rPr lang="fr-FR" sz="1200" dirty="0">
                <a:latin typeface="Arial" panose="020B0604020202020204" pitchFamily="34" charset="0"/>
                <a:cs typeface="Arial" panose="020B0604020202020204" pitchFamily="34" charset="0"/>
              </a:rPr>
              <a:t>20</a:t>
            </a:r>
          </a:p>
        </p:txBody>
      </p:sp>
      <p:cxnSp>
        <p:nvCxnSpPr>
          <p:cNvPr id="127" name="Connecteur droit 126">
            <a:extLst>
              <a:ext uri="{FF2B5EF4-FFF2-40B4-BE49-F238E27FC236}">
                <a16:creationId xmlns:a16="http://schemas.microsoft.com/office/drawing/2014/main" xmlns="" id="{F5F6A418-2556-4274-9351-FB3D1830F9AE}"/>
              </a:ext>
            </a:extLst>
          </p:cNvPr>
          <p:cNvCxnSpPr>
            <a:cxnSpLocks/>
          </p:cNvCxnSpPr>
          <p:nvPr/>
        </p:nvCxnSpPr>
        <p:spPr>
          <a:xfrm>
            <a:off x="3818174" y="2940848"/>
            <a:ext cx="0" cy="781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ZoneTexte 127">
            <a:extLst>
              <a:ext uri="{FF2B5EF4-FFF2-40B4-BE49-F238E27FC236}">
                <a16:creationId xmlns:a16="http://schemas.microsoft.com/office/drawing/2014/main" xmlns="" id="{C92D1C2D-2582-49BD-A733-8A26266C2120}"/>
              </a:ext>
            </a:extLst>
          </p:cNvPr>
          <p:cNvSpPr txBox="1"/>
          <p:nvPr/>
        </p:nvSpPr>
        <p:spPr>
          <a:xfrm>
            <a:off x="3618575" y="2947166"/>
            <a:ext cx="405880" cy="276999"/>
          </a:xfrm>
          <a:prstGeom prst="rect">
            <a:avLst/>
          </a:prstGeom>
          <a:noFill/>
        </p:spPr>
        <p:txBody>
          <a:bodyPr wrap="none" rtlCol="0">
            <a:spAutoFit/>
          </a:bodyPr>
          <a:lstStyle/>
          <a:p>
            <a:r>
              <a:rPr lang="fr-FR" sz="1200" dirty="0">
                <a:latin typeface="Arial" panose="020B0604020202020204" pitchFamily="34" charset="0"/>
                <a:cs typeface="Arial" panose="020B0604020202020204" pitchFamily="34" charset="0"/>
              </a:rPr>
              <a:t>-29</a:t>
            </a:r>
          </a:p>
        </p:txBody>
      </p:sp>
      <p:cxnSp>
        <p:nvCxnSpPr>
          <p:cNvPr id="130" name="Connecteur droit 129">
            <a:extLst>
              <a:ext uri="{FF2B5EF4-FFF2-40B4-BE49-F238E27FC236}">
                <a16:creationId xmlns:a16="http://schemas.microsoft.com/office/drawing/2014/main" xmlns="" id="{EC87D2D7-AE51-48AC-9337-83BF212BC24B}"/>
              </a:ext>
            </a:extLst>
          </p:cNvPr>
          <p:cNvCxnSpPr>
            <a:cxnSpLocks/>
          </p:cNvCxnSpPr>
          <p:nvPr/>
        </p:nvCxnSpPr>
        <p:spPr>
          <a:xfrm rot="5400000">
            <a:off x="921831" y="2905876"/>
            <a:ext cx="0" cy="781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onnecteur droit 130">
            <a:extLst>
              <a:ext uri="{FF2B5EF4-FFF2-40B4-BE49-F238E27FC236}">
                <a16:creationId xmlns:a16="http://schemas.microsoft.com/office/drawing/2014/main" xmlns="" id="{441A127B-A9A1-40D6-A592-50232DEE280F}"/>
              </a:ext>
            </a:extLst>
          </p:cNvPr>
          <p:cNvCxnSpPr>
            <a:cxnSpLocks/>
          </p:cNvCxnSpPr>
          <p:nvPr/>
        </p:nvCxnSpPr>
        <p:spPr>
          <a:xfrm rot="5400000">
            <a:off x="922996" y="1102801"/>
            <a:ext cx="0" cy="781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ZoneTexte 131">
            <a:extLst>
              <a:ext uri="{FF2B5EF4-FFF2-40B4-BE49-F238E27FC236}">
                <a16:creationId xmlns:a16="http://schemas.microsoft.com/office/drawing/2014/main" xmlns="" id="{1A0F1116-564B-4CEF-B016-09244AAE0672}"/>
              </a:ext>
            </a:extLst>
          </p:cNvPr>
          <p:cNvSpPr txBox="1"/>
          <p:nvPr/>
        </p:nvSpPr>
        <p:spPr>
          <a:xfrm>
            <a:off x="551575" y="2268697"/>
            <a:ext cx="405880" cy="276999"/>
          </a:xfrm>
          <a:prstGeom prst="rect">
            <a:avLst/>
          </a:prstGeom>
          <a:noFill/>
        </p:spPr>
        <p:txBody>
          <a:bodyPr wrap="none" rtlCol="0">
            <a:spAutoFit/>
          </a:bodyPr>
          <a:lstStyle/>
          <a:p>
            <a:r>
              <a:rPr lang="fr-FR" sz="1200" dirty="0">
                <a:latin typeface="Arial" panose="020B0604020202020204" pitchFamily="34" charset="0"/>
                <a:cs typeface="Arial" panose="020B0604020202020204" pitchFamily="34" charset="0"/>
              </a:rPr>
              <a:t>-10</a:t>
            </a:r>
          </a:p>
        </p:txBody>
      </p:sp>
      <p:sp>
        <p:nvSpPr>
          <p:cNvPr id="133" name="ZoneTexte 132">
            <a:extLst>
              <a:ext uri="{FF2B5EF4-FFF2-40B4-BE49-F238E27FC236}">
                <a16:creationId xmlns:a16="http://schemas.microsoft.com/office/drawing/2014/main" xmlns="" id="{CB34ACCC-DC0B-4970-BFF3-272C7E9A5E28}"/>
              </a:ext>
            </a:extLst>
          </p:cNvPr>
          <p:cNvSpPr txBox="1"/>
          <p:nvPr/>
        </p:nvSpPr>
        <p:spPr>
          <a:xfrm>
            <a:off x="688596" y="1837444"/>
            <a:ext cx="269626" cy="276999"/>
          </a:xfrm>
          <a:prstGeom prst="rect">
            <a:avLst/>
          </a:prstGeom>
          <a:noFill/>
        </p:spPr>
        <p:txBody>
          <a:bodyPr wrap="none" rtlCol="0">
            <a:spAutoFit/>
          </a:bodyPr>
          <a:lstStyle/>
          <a:p>
            <a:r>
              <a:rPr lang="fr-FR" sz="1200" dirty="0">
                <a:latin typeface="Arial" panose="020B0604020202020204" pitchFamily="34" charset="0"/>
                <a:cs typeface="Arial" panose="020B0604020202020204" pitchFamily="34" charset="0"/>
              </a:rPr>
              <a:t>0</a:t>
            </a:r>
          </a:p>
        </p:txBody>
      </p:sp>
      <p:sp>
        <p:nvSpPr>
          <p:cNvPr id="134" name="ZoneTexte 133">
            <a:extLst>
              <a:ext uri="{FF2B5EF4-FFF2-40B4-BE49-F238E27FC236}">
                <a16:creationId xmlns:a16="http://schemas.microsoft.com/office/drawing/2014/main" xmlns="" id="{96F5D6FB-4BC9-4ADE-B4CA-1495E3C8628C}"/>
              </a:ext>
            </a:extLst>
          </p:cNvPr>
          <p:cNvSpPr txBox="1"/>
          <p:nvPr/>
        </p:nvSpPr>
        <p:spPr>
          <a:xfrm>
            <a:off x="602853" y="1405979"/>
            <a:ext cx="354584" cy="276999"/>
          </a:xfrm>
          <a:prstGeom prst="rect">
            <a:avLst/>
          </a:prstGeom>
          <a:noFill/>
        </p:spPr>
        <p:txBody>
          <a:bodyPr wrap="none" rtlCol="0">
            <a:spAutoFit/>
          </a:bodyPr>
          <a:lstStyle/>
          <a:p>
            <a:r>
              <a:rPr lang="fr-FR" sz="1200" dirty="0">
                <a:latin typeface="Arial" panose="020B0604020202020204" pitchFamily="34" charset="0"/>
                <a:cs typeface="Arial" panose="020B0604020202020204" pitchFamily="34" charset="0"/>
              </a:rPr>
              <a:t>10</a:t>
            </a:r>
          </a:p>
        </p:txBody>
      </p:sp>
      <p:sp>
        <p:nvSpPr>
          <p:cNvPr id="140" name="ZoneTexte 139">
            <a:extLst>
              <a:ext uri="{FF2B5EF4-FFF2-40B4-BE49-F238E27FC236}">
                <a16:creationId xmlns:a16="http://schemas.microsoft.com/office/drawing/2014/main" xmlns="" id="{75CCEB63-7FA2-4BCC-889C-B204E6DF1096}"/>
              </a:ext>
            </a:extLst>
          </p:cNvPr>
          <p:cNvSpPr txBox="1"/>
          <p:nvPr/>
        </p:nvSpPr>
        <p:spPr>
          <a:xfrm>
            <a:off x="428672" y="2804296"/>
            <a:ext cx="534121" cy="276999"/>
          </a:xfrm>
          <a:prstGeom prst="rect">
            <a:avLst/>
          </a:prstGeom>
          <a:noFill/>
        </p:spPr>
        <p:txBody>
          <a:bodyPr wrap="none" rtlCol="0">
            <a:spAutoFit/>
          </a:bodyPr>
          <a:lstStyle/>
          <a:p>
            <a:r>
              <a:rPr lang="fr-FR" sz="1200" dirty="0">
                <a:latin typeface="Arial" panose="020B0604020202020204" pitchFamily="34" charset="0"/>
                <a:cs typeface="Arial" panose="020B0604020202020204" pitchFamily="34" charset="0"/>
              </a:rPr>
              <a:t>-22,5</a:t>
            </a:r>
          </a:p>
        </p:txBody>
      </p:sp>
      <p:sp>
        <p:nvSpPr>
          <p:cNvPr id="144" name="ZoneTexte 143">
            <a:extLst>
              <a:ext uri="{FF2B5EF4-FFF2-40B4-BE49-F238E27FC236}">
                <a16:creationId xmlns:a16="http://schemas.microsoft.com/office/drawing/2014/main" xmlns="" id="{DC943CB8-24B1-4C44-836C-83D0FEBD06E9}"/>
              </a:ext>
            </a:extLst>
          </p:cNvPr>
          <p:cNvSpPr txBox="1"/>
          <p:nvPr/>
        </p:nvSpPr>
        <p:spPr>
          <a:xfrm>
            <a:off x="604565" y="1002958"/>
            <a:ext cx="354584" cy="276999"/>
          </a:xfrm>
          <a:prstGeom prst="rect">
            <a:avLst/>
          </a:prstGeom>
          <a:noFill/>
        </p:spPr>
        <p:txBody>
          <a:bodyPr wrap="none" rtlCol="0">
            <a:spAutoFit/>
          </a:bodyPr>
          <a:lstStyle/>
          <a:p>
            <a:r>
              <a:rPr lang="fr-FR" sz="1200" dirty="0">
                <a:latin typeface="Arial" panose="020B0604020202020204" pitchFamily="34" charset="0"/>
                <a:cs typeface="Arial" panose="020B0604020202020204" pitchFamily="34" charset="0"/>
              </a:rPr>
              <a:t>17</a:t>
            </a:r>
          </a:p>
        </p:txBody>
      </p:sp>
      <p:sp>
        <p:nvSpPr>
          <p:cNvPr id="145" name="Rectangle 144">
            <a:extLst>
              <a:ext uri="{FF2B5EF4-FFF2-40B4-BE49-F238E27FC236}">
                <a16:creationId xmlns:a16="http://schemas.microsoft.com/office/drawing/2014/main" xmlns="" id="{B3312962-3776-47F7-BAC3-6CCAC0C600BC}"/>
              </a:ext>
            </a:extLst>
          </p:cNvPr>
          <p:cNvSpPr/>
          <p:nvPr/>
        </p:nvSpPr>
        <p:spPr>
          <a:xfrm>
            <a:off x="839791" y="2809080"/>
            <a:ext cx="112884" cy="62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8536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E1BE9D76-DF17-AE4F-9A11-518E4E08F2AB}"/>
              </a:ext>
            </a:extLst>
          </p:cNvPr>
          <p:cNvPicPr>
            <a:picLocks noChangeAspect="1"/>
          </p:cNvPicPr>
          <p:nvPr/>
        </p:nvPicPr>
        <p:blipFill rotWithShape="1">
          <a:blip r:embed="rId3"/>
          <a:srcRect l="7355" r="14773" b="4119"/>
          <a:stretch/>
        </p:blipFill>
        <p:spPr>
          <a:xfrm>
            <a:off x="636940" y="15287"/>
            <a:ext cx="3408899" cy="3600000"/>
          </a:xfrm>
          <a:prstGeom prst="rect">
            <a:avLst/>
          </a:prstGeom>
        </p:spPr>
      </p:pic>
      <p:pic>
        <p:nvPicPr>
          <p:cNvPr id="64" name="Image 63">
            <a:extLst>
              <a:ext uri="{FF2B5EF4-FFF2-40B4-BE49-F238E27FC236}">
                <a16:creationId xmlns:a16="http://schemas.microsoft.com/office/drawing/2014/main" xmlns="" id="{E1BE9D76-DF17-AE4F-9A11-518E4E08F2AB}"/>
              </a:ext>
            </a:extLst>
          </p:cNvPr>
          <p:cNvPicPr>
            <a:picLocks noChangeAspect="1"/>
          </p:cNvPicPr>
          <p:nvPr/>
        </p:nvPicPr>
        <p:blipFill rotWithShape="1">
          <a:blip r:embed="rId3"/>
          <a:srcRect l="85283" t="35877" r="11949" b="48982"/>
          <a:stretch/>
        </p:blipFill>
        <p:spPr>
          <a:xfrm>
            <a:off x="4072009" y="1946413"/>
            <a:ext cx="154871" cy="643276"/>
          </a:xfrm>
          <a:prstGeom prst="rect">
            <a:avLst/>
          </a:prstGeom>
        </p:spPr>
      </p:pic>
      <p:pic>
        <p:nvPicPr>
          <p:cNvPr id="88" name="Image 87"/>
          <p:cNvPicPr>
            <a:picLocks noChangeAspect="1"/>
          </p:cNvPicPr>
          <p:nvPr/>
        </p:nvPicPr>
        <p:blipFill rotWithShape="1">
          <a:blip r:embed="rId4"/>
          <a:srcRect l="18416" t="7699" r="28451" b="7248"/>
          <a:stretch/>
        </p:blipFill>
        <p:spPr>
          <a:xfrm>
            <a:off x="10220703" y="495301"/>
            <a:ext cx="1497179" cy="5838968"/>
          </a:xfrm>
          <a:prstGeom prst="rect">
            <a:avLst/>
          </a:prstGeom>
        </p:spPr>
      </p:pic>
      <p:pic>
        <p:nvPicPr>
          <p:cNvPr id="132" name="Image 131"/>
          <p:cNvPicPr>
            <a:picLocks noChangeAspect="1"/>
          </p:cNvPicPr>
          <p:nvPr/>
        </p:nvPicPr>
        <p:blipFill rotWithShape="1">
          <a:blip r:embed="rId4"/>
          <a:srcRect l="71692" t="43850" r="17399" b="38329"/>
          <a:stretch/>
        </p:blipFill>
        <p:spPr>
          <a:xfrm>
            <a:off x="11675903" y="3095625"/>
            <a:ext cx="230832" cy="918695"/>
          </a:xfrm>
          <a:prstGeom prst="rect">
            <a:avLst/>
          </a:prstGeom>
        </p:spPr>
      </p:pic>
      <p:sp>
        <p:nvSpPr>
          <p:cNvPr id="133" name="ZoneTexte 132"/>
          <p:cNvSpPr txBox="1"/>
          <p:nvPr/>
        </p:nvSpPr>
        <p:spPr>
          <a:xfrm rot="16200000">
            <a:off x="5031645" y="704288"/>
            <a:ext cx="787395" cy="261610"/>
          </a:xfrm>
          <a:prstGeom prst="rect">
            <a:avLst/>
          </a:prstGeom>
          <a:noFill/>
        </p:spPr>
        <p:txBody>
          <a:bodyPr wrap="none" rtlCol="0">
            <a:spAutoFit/>
          </a:bodyPr>
          <a:lstStyle/>
          <a:p>
            <a:r>
              <a:rPr lang="fr-FR" sz="1100" b="1" dirty="0">
                <a:latin typeface="Arial" panose="020B0604020202020204" pitchFamily="34" charset="0"/>
                <a:cs typeface="Arial" panose="020B0604020202020204" pitchFamily="34" charset="0"/>
              </a:rPr>
              <a:t>Cluster 1</a:t>
            </a:r>
          </a:p>
        </p:txBody>
      </p:sp>
      <p:sp>
        <p:nvSpPr>
          <p:cNvPr id="134" name="ZoneTexte 133"/>
          <p:cNvSpPr txBox="1"/>
          <p:nvPr/>
        </p:nvSpPr>
        <p:spPr>
          <a:xfrm rot="16200000">
            <a:off x="5031645" y="2342985"/>
            <a:ext cx="787395" cy="261610"/>
          </a:xfrm>
          <a:prstGeom prst="rect">
            <a:avLst/>
          </a:prstGeom>
          <a:noFill/>
        </p:spPr>
        <p:txBody>
          <a:bodyPr wrap="none" rtlCol="0">
            <a:spAutoFit/>
          </a:bodyPr>
          <a:lstStyle/>
          <a:p>
            <a:r>
              <a:rPr lang="fr-FR" sz="1100" b="1" dirty="0">
                <a:latin typeface="Arial" panose="020B0604020202020204" pitchFamily="34" charset="0"/>
                <a:cs typeface="Arial" panose="020B0604020202020204" pitchFamily="34" charset="0"/>
              </a:rPr>
              <a:t>Cluster 2</a:t>
            </a:r>
          </a:p>
        </p:txBody>
      </p:sp>
      <p:sp>
        <p:nvSpPr>
          <p:cNvPr id="135" name="ZoneTexte 134"/>
          <p:cNvSpPr txBox="1"/>
          <p:nvPr/>
        </p:nvSpPr>
        <p:spPr>
          <a:xfrm rot="16200000">
            <a:off x="5031645" y="3986657"/>
            <a:ext cx="787395" cy="261610"/>
          </a:xfrm>
          <a:prstGeom prst="rect">
            <a:avLst/>
          </a:prstGeom>
          <a:noFill/>
        </p:spPr>
        <p:txBody>
          <a:bodyPr wrap="none" rtlCol="0">
            <a:spAutoFit/>
          </a:bodyPr>
          <a:lstStyle/>
          <a:p>
            <a:r>
              <a:rPr lang="fr-FR" sz="1100" b="1" dirty="0">
                <a:latin typeface="Arial" panose="020B0604020202020204" pitchFamily="34" charset="0"/>
                <a:cs typeface="Arial" panose="020B0604020202020204" pitchFamily="34" charset="0"/>
              </a:rPr>
              <a:t>Cluster 3</a:t>
            </a:r>
          </a:p>
        </p:txBody>
      </p:sp>
      <p:sp>
        <p:nvSpPr>
          <p:cNvPr id="136" name="ZoneTexte 135"/>
          <p:cNvSpPr txBox="1"/>
          <p:nvPr/>
        </p:nvSpPr>
        <p:spPr>
          <a:xfrm rot="16200000">
            <a:off x="5031645" y="5621230"/>
            <a:ext cx="787395" cy="261610"/>
          </a:xfrm>
          <a:prstGeom prst="rect">
            <a:avLst/>
          </a:prstGeom>
          <a:noFill/>
        </p:spPr>
        <p:txBody>
          <a:bodyPr wrap="none" rtlCol="0">
            <a:spAutoFit/>
          </a:bodyPr>
          <a:lstStyle/>
          <a:p>
            <a:r>
              <a:rPr lang="fr-FR" sz="1100" b="1" dirty="0">
                <a:latin typeface="Arial" panose="020B0604020202020204" pitchFamily="34" charset="0"/>
                <a:cs typeface="Arial" panose="020B0604020202020204" pitchFamily="34" charset="0"/>
              </a:rPr>
              <a:t>Cluster 4</a:t>
            </a:r>
          </a:p>
        </p:txBody>
      </p:sp>
      <p:sp>
        <p:nvSpPr>
          <p:cNvPr id="137" name="ZoneTexte 136"/>
          <p:cNvSpPr txBox="1"/>
          <p:nvPr/>
        </p:nvSpPr>
        <p:spPr>
          <a:xfrm>
            <a:off x="10477255" y="287576"/>
            <a:ext cx="787395" cy="261610"/>
          </a:xfrm>
          <a:prstGeom prst="rect">
            <a:avLst/>
          </a:prstGeom>
          <a:noFill/>
        </p:spPr>
        <p:txBody>
          <a:bodyPr wrap="none" rtlCol="0">
            <a:spAutoFit/>
          </a:bodyPr>
          <a:lstStyle/>
          <a:p>
            <a:pPr algn="ctr"/>
            <a:r>
              <a:rPr lang="fr-FR" sz="1100" b="1" dirty="0">
                <a:latin typeface="Arial" panose="020B0604020202020204" pitchFamily="34" charset="0"/>
                <a:cs typeface="Arial" panose="020B0604020202020204" pitchFamily="34" charset="0"/>
              </a:rPr>
              <a:t>Cluster 1</a:t>
            </a:r>
          </a:p>
        </p:txBody>
      </p:sp>
      <p:sp>
        <p:nvSpPr>
          <p:cNvPr id="138" name="ZoneTexte 137"/>
          <p:cNvSpPr txBox="1"/>
          <p:nvPr/>
        </p:nvSpPr>
        <p:spPr>
          <a:xfrm>
            <a:off x="10443122" y="1819339"/>
            <a:ext cx="855661" cy="261610"/>
          </a:xfrm>
          <a:prstGeom prst="rect">
            <a:avLst/>
          </a:prstGeom>
          <a:solidFill>
            <a:schemeClr val="bg1"/>
          </a:solidFill>
        </p:spPr>
        <p:txBody>
          <a:bodyPr wrap="square" rtlCol="0">
            <a:spAutoFit/>
          </a:bodyPr>
          <a:lstStyle/>
          <a:p>
            <a:pPr algn="ctr"/>
            <a:r>
              <a:rPr lang="fr-FR" sz="1100" b="1" dirty="0">
                <a:latin typeface="Arial" panose="020B0604020202020204" pitchFamily="34" charset="0"/>
                <a:cs typeface="Arial" panose="020B0604020202020204" pitchFamily="34" charset="0"/>
              </a:rPr>
              <a:t>Cluster 2</a:t>
            </a:r>
          </a:p>
        </p:txBody>
      </p:sp>
      <p:sp>
        <p:nvSpPr>
          <p:cNvPr id="139" name="ZoneTexte 138"/>
          <p:cNvSpPr txBox="1"/>
          <p:nvPr/>
        </p:nvSpPr>
        <p:spPr>
          <a:xfrm>
            <a:off x="10443122" y="3351210"/>
            <a:ext cx="855661" cy="261610"/>
          </a:xfrm>
          <a:prstGeom prst="rect">
            <a:avLst/>
          </a:prstGeom>
          <a:solidFill>
            <a:schemeClr val="bg1"/>
          </a:solidFill>
        </p:spPr>
        <p:txBody>
          <a:bodyPr wrap="square" rtlCol="0">
            <a:spAutoFit/>
          </a:bodyPr>
          <a:lstStyle/>
          <a:p>
            <a:pPr algn="ctr"/>
            <a:r>
              <a:rPr lang="fr-FR" sz="1100" b="1" dirty="0">
                <a:latin typeface="Arial" panose="020B0604020202020204" pitchFamily="34" charset="0"/>
                <a:cs typeface="Arial" panose="020B0604020202020204" pitchFamily="34" charset="0"/>
              </a:rPr>
              <a:t>Cluster 3</a:t>
            </a:r>
          </a:p>
        </p:txBody>
      </p:sp>
      <p:sp>
        <p:nvSpPr>
          <p:cNvPr id="140" name="ZoneTexte 139"/>
          <p:cNvSpPr txBox="1"/>
          <p:nvPr/>
        </p:nvSpPr>
        <p:spPr>
          <a:xfrm>
            <a:off x="10443122" y="4894863"/>
            <a:ext cx="855661" cy="261610"/>
          </a:xfrm>
          <a:prstGeom prst="rect">
            <a:avLst/>
          </a:prstGeom>
          <a:solidFill>
            <a:schemeClr val="bg1"/>
          </a:solidFill>
        </p:spPr>
        <p:txBody>
          <a:bodyPr wrap="square" rtlCol="0">
            <a:spAutoFit/>
          </a:bodyPr>
          <a:lstStyle/>
          <a:p>
            <a:pPr algn="ctr"/>
            <a:r>
              <a:rPr lang="fr-FR" sz="1100" b="1" dirty="0">
                <a:latin typeface="Arial" panose="020B0604020202020204" pitchFamily="34" charset="0"/>
                <a:cs typeface="Arial" panose="020B0604020202020204" pitchFamily="34" charset="0"/>
              </a:rPr>
              <a:t>Cluster 4</a:t>
            </a:r>
          </a:p>
        </p:txBody>
      </p:sp>
      <p:sp>
        <p:nvSpPr>
          <p:cNvPr id="147" name="ZoneTexte 146"/>
          <p:cNvSpPr txBox="1"/>
          <p:nvPr/>
        </p:nvSpPr>
        <p:spPr>
          <a:xfrm rot="16200000">
            <a:off x="9459173" y="5622399"/>
            <a:ext cx="670556" cy="253916"/>
          </a:xfrm>
          <a:prstGeom prst="rect">
            <a:avLst/>
          </a:prstGeom>
          <a:noFill/>
        </p:spPr>
        <p:txBody>
          <a:bodyPr wrap="square" rtlCol="0">
            <a:spAutoFit/>
          </a:bodyPr>
          <a:lstStyle/>
          <a:p>
            <a:r>
              <a:rPr lang="fr-FR" sz="1050" i="1" dirty="0">
                <a:latin typeface="Arial" panose="020B0604020202020204" pitchFamily="34" charset="0"/>
                <a:cs typeface="Arial" panose="020B0604020202020204" pitchFamily="34" charset="0"/>
              </a:rPr>
              <a:t>P value</a:t>
            </a:r>
          </a:p>
        </p:txBody>
      </p:sp>
      <p:sp>
        <p:nvSpPr>
          <p:cNvPr id="148" name="ZoneTexte 147"/>
          <p:cNvSpPr txBox="1"/>
          <p:nvPr/>
        </p:nvSpPr>
        <p:spPr>
          <a:xfrm>
            <a:off x="11628278" y="2864805"/>
            <a:ext cx="635825" cy="253916"/>
          </a:xfrm>
          <a:prstGeom prst="rect">
            <a:avLst/>
          </a:prstGeom>
          <a:noFill/>
        </p:spPr>
        <p:txBody>
          <a:bodyPr wrap="square" rtlCol="0">
            <a:spAutoFit/>
          </a:bodyPr>
          <a:lstStyle/>
          <a:p>
            <a:r>
              <a:rPr lang="fr-FR" sz="1050" dirty="0" err="1">
                <a:latin typeface="Arial" panose="020B0604020202020204" pitchFamily="34" charset="0"/>
                <a:cs typeface="Arial" panose="020B0604020202020204" pitchFamily="34" charset="0"/>
              </a:rPr>
              <a:t>Density</a:t>
            </a:r>
            <a:endParaRPr lang="fr-FR" sz="1050" dirty="0">
              <a:latin typeface="Arial" panose="020B0604020202020204" pitchFamily="34" charset="0"/>
              <a:cs typeface="Arial" panose="020B0604020202020204" pitchFamily="34" charset="0"/>
            </a:endParaRPr>
          </a:p>
        </p:txBody>
      </p:sp>
      <p:sp>
        <p:nvSpPr>
          <p:cNvPr id="149" name="ZoneTexte 148"/>
          <p:cNvSpPr txBox="1"/>
          <p:nvPr/>
        </p:nvSpPr>
        <p:spPr>
          <a:xfrm>
            <a:off x="-71223" y="-51934"/>
            <a:ext cx="361950"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A</a:t>
            </a:r>
          </a:p>
        </p:txBody>
      </p:sp>
      <p:sp>
        <p:nvSpPr>
          <p:cNvPr id="150" name="ZoneTexte 149"/>
          <p:cNvSpPr txBox="1"/>
          <p:nvPr/>
        </p:nvSpPr>
        <p:spPr>
          <a:xfrm>
            <a:off x="-71223" y="3920638"/>
            <a:ext cx="361950"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B</a:t>
            </a:r>
          </a:p>
        </p:txBody>
      </p:sp>
      <p:sp>
        <p:nvSpPr>
          <p:cNvPr id="151" name="ZoneTexte 150"/>
          <p:cNvSpPr txBox="1"/>
          <p:nvPr/>
        </p:nvSpPr>
        <p:spPr>
          <a:xfrm>
            <a:off x="9784002" y="-51934"/>
            <a:ext cx="361950"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D</a:t>
            </a:r>
          </a:p>
        </p:txBody>
      </p:sp>
      <p:pic>
        <p:nvPicPr>
          <p:cNvPr id="32" name="Image 31"/>
          <p:cNvPicPr>
            <a:picLocks noChangeAspect="1"/>
          </p:cNvPicPr>
          <p:nvPr/>
        </p:nvPicPr>
        <p:blipFill rotWithShape="1">
          <a:blip r:embed="rId5"/>
          <a:srcRect l="9376" b="7935"/>
          <a:stretch/>
        </p:blipFill>
        <p:spPr>
          <a:xfrm>
            <a:off x="7713770" y="28956"/>
            <a:ext cx="1810407" cy="1620000"/>
          </a:xfrm>
          <a:prstGeom prst="rect">
            <a:avLst/>
          </a:prstGeom>
        </p:spPr>
      </p:pic>
      <p:pic>
        <p:nvPicPr>
          <p:cNvPr id="45" name="Image 44"/>
          <p:cNvPicPr>
            <a:picLocks noChangeAspect="1"/>
          </p:cNvPicPr>
          <p:nvPr/>
        </p:nvPicPr>
        <p:blipFill rotWithShape="1">
          <a:blip r:embed="rId6"/>
          <a:srcRect l="9798" b="7977"/>
          <a:stretch/>
        </p:blipFill>
        <p:spPr>
          <a:xfrm>
            <a:off x="5742797" y="1670497"/>
            <a:ext cx="1802239" cy="1619507"/>
          </a:xfrm>
          <a:prstGeom prst="rect">
            <a:avLst/>
          </a:prstGeom>
        </p:spPr>
      </p:pic>
      <p:pic>
        <p:nvPicPr>
          <p:cNvPr id="47" name="Image 46"/>
          <p:cNvPicPr>
            <a:picLocks noChangeAspect="1"/>
          </p:cNvPicPr>
          <p:nvPr/>
        </p:nvPicPr>
        <p:blipFill rotWithShape="1">
          <a:blip r:embed="rId7"/>
          <a:srcRect l="9768" b="8019"/>
          <a:stretch/>
        </p:blipFill>
        <p:spPr>
          <a:xfrm>
            <a:off x="5737440" y="3306516"/>
            <a:ext cx="1802835" cy="1618758"/>
          </a:xfrm>
          <a:prstGeom prst="rect">
            <a:avLst/>
          </a:prstGeom>
        </p:spPr>
      </p:pic>
      <p:pic>
        <p:nvPicPr>
          <p:cNvPr id="49" name="Image 48"/>
          <p:cNvPicPr>
            <a:picLocks noChangeAspect="1"/>
          </p:cNvPicPr>
          <p:nvPr/>
        </p:nvPicPr>
        <p:blipFill rotWithShape="1">
          <a:blip r:embed="rId8"/>
          <a:srcRect l="10186" b="7905"/>
          <a:stretch/>
        </p:blipFill>
        <p:spPr>
          <a:xfrm>
            <a:off x="5737440" y="4948901"/>
            <a:ext cx="1867278" cy="1620783"/>
          </a:xfrm>
          <a:prstGeom prst="rect">
            <a:avLst/>
          </a:prstGeom>
        </p:spPr>
      </p:pic>
      <p:sp>
        <p:nvSpPr>
          <p:cNvPr id="184" name="ZoneTexte 183"/>
          <p:cNvSpPr txBox="1"/>
          <p:nvPr/>
        </p:nvSpPr>
        <p:spPr>
          <a:xfrm>
            <a:off x="5810846" y="6497431"/>
            <a:ext cx="405379" cy="253916"/>
          </a:xfrm>
          <a:prstGeom prst="rect">
            <a:avLst/>
          </a:prstGeom>
          <a:noFill/>
        </p:spPr>
        <p:txBody>
          <a:bodyPr wrap="square" rtlCol="0">
            <a:spAutoFit/>
          </a:bodyPr>
          <a:lstStyle/>
          <a:p>
            <a:r>
              <a:rPr lang="fr-FR" sz="1000" dirty="0">
                <a:latin typeface="Arial" panose="020B0604020202020204" pitchFamily="34" charset="0"/>
                <a:cs typeface="Arial" panose="020B0604020202020204" pitchFamily="34" charset="0"/>
              </a:rPr>
              <a:t>1kb</a:t>
            </a:r>
          </a:p>
        </p:txBody>
      </p:sp>
      <p:sp>
        <p:nvSpPr>
          <p:cNvPr id="186" name="ZoneTexte 185"/>
          <p:cNvSpPr txBox="1"/>
          <p:nvPr/>
        </p:nvSpPr>
        <p:spPr>
          <a:xfrm>
            <a:off x="6287268" y="6497431"/>
            <a:ext cx="566773" cy="246221"/>
          </a:xfrm>
          <a:prstGeom prst="rect">
            <a:avLst/>
          </a:prstGeom>
          <a:noFill/>
        </p:spPr>
        <p:txBody>
          <a:bodyPr wrap="square" rtlCol="0">
            <a:spAutoFit/>
          </a:bodyPr>
          <a:lstStyle/>
          <a:p>
            <a:pPr algn="ctr"/>
            <a:r>
              <a:rPr lang="fr-FR" sz="1000" dirty="0">
                <a:latin typeface="Arial" panose="020B0604020202020204" pitchFamily="34" charset="0"/>
                <a:cs typeface="Arial" panose="020B0604020202020204" pitchFamily="34" charset="0"/>
              </a:rPr>
              <a:t>CDS</a:t>
            </a:r>
          </a:p>
        </p:txBody>
      </p:sp>
      <p:sp>
        <p:nvSpPr>
          <p:cNvPr id="187" name="ZoneTexte 186"/>
          <p:cNvSpPr txBox="1"/>
          <p:nvPr/>
        </p:nvSpPr>
        <p:spPr>
          <a:xfrm>
            <a:off x="6697651" y="6497431"/>
            <a:ext cx="566773" cy="400110"/>
          </a:xfrm>
          <a:prstGeom prst="rect">
            <a:avLst/>
          </a:prstGeom>
          <a:noFill/>
        </p:spPr>
        <p:txBody>
          <a:bodyPr wrap="square" rtlCol="0">
            <a:spAutoFit/>
          </a:bodyPr>
          <a:lstStyle/>
          <a:p>
            <a:pPr algn="ctr"/>
            <a:r>
              <a:rPr lang="fr-FR" sz="1000" dirty="0">
                <a:latin typeface="Arial" panose="020B0604020202020204" pitchFamily="34" charset="0"/>
                <a:cs typeface="Arial" panose="020B0604020202020204" pitchFamily="34" charset="0"/>
              </a:rPr>
              <a:t>3’</a:t>
            </a:r>
          </a:p>
          <a:p>
            <a:pPr algn="ctr"/>
            <a:r>
              <a:rPr lang="fr-FR" sz="1000" dirty="0">
                <a:latin typeface="Arial" panose="020B0604020202020204" pitchFamily="34" charset="0"/>
                <a:cs typeface="Arial" panose="020B0604020202020204" pitchFamily="34" charset="0"/>
              </a:rPr>
              <a:t>UTR</a:t>
            </a:r>
          </a:p>
        </p:txBody>
      </p:sp>
      <p:sp>
        <p:nvSpPr>
          <p:cNvPr id="188" name="ZoneTexte 187"/>
          <p:cNvSpPr txBox="1"/>
          <p:nvPr/>
        </p:nvSpPr>
        <p:spPr>
          <a:xfrm>
            <a:off x="7094482" y="6497431"/>
            <a:ext cx="405379" cy="253916"/>
          </a:xfrm>
          <a:prstGeom prst="rect">
            <a:avLst/>
          </a:prstGeom>
          <a:noFill/>
        </p:spPr>
        <p:txBody>
          <a:bodyPr wrap="square" rtlCol="0">
            <a:spAutoFit/>
          </a:bodyPr>
          <a:lstStyle/>
          <a:p>
            <a:r>
              <a:rPr lang="fr-FR" sz="1000" dirty="0">
                <a:latin typeface="Arial" panose="020B0604020202020204" pitchFamily="34" charset="0"/>
                <a:cs typeface="Arial" panose="020B0604020202020204" pitchFamily="34" charset="0"/>
              </a:rPr>
              <a:t>1kb</a:t>
            </a:r>
          </a:p>
        </p:txBody>
      </p:sp>
      <p:sp>
        <p:nvSpPr>
          <p:cNvPr id="191" name="ZoneTexte 190"/>
          <p:cNvSpPr txBox="1"/>
          <p:nvPr/>
        </p:nvSpPr>
        <p:spPr>
          <a:xfrm rot="16200000">
            <a:off x="5236166" y="5632334"/>
            <a:ext cx="644367" cy="253916"/>
          </a:xfrm>
          <a:prstGeom prst="rect">
            <a:avLst/>
          </a:prstGeom>
          <a:noFill/>
        </p:spPr>
        <p:txBody>
          <a:bodyPr wrap="square" rtlCol="0">
            <a:spAutoFit/>
          </a:bodyPr>
          <a:lstStyle/>
          <a:p>
            <a:r>
              <a:rPr lang="fr-FR" sz="1050" dirty="0" err="1">
                <a:latin typeface="Arial" panose="020B0604020202020204" pitchFamily="34" charset="0"/>
                <a:cs typeface="Arial" panose="020B0604020202020204" pitchFamily="34" charset="0"/>
              </a:rPr>
              <a:t>Density</a:t>
            </a:r>
            <a:endParaRPr lang="fr-FR" sz="1050"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rotWithShape="1">
          <a:blip r:embed="rId9"/>
          <a:srcRect l="10001" b="8156"/>
          <a:stretch/>
        </p:blipFill>
        <p:spPr>
          <a:xfrm>
            <a:off x="5745129" y="28956"/>
            <a:ext cx="1802239" cy="1620000"/>
          </a:xfrm>
          <a:prstGeom prst="rect">
            <a:avLst/>
          </a:prstGeom>
        </p:spPr>
      </p:pic>
      <p:pic>
        <p:nvPicPr>
          <p:cNvPr id="5" name="Image 4"/>
          <p:cNvPicPr>
            <a:picLocks noChangeAspect="1"/>
          </p:cNvPicPr>
          <p:nvPr/>
        </p:nvPicPr>
        <p:blipFill rotWithShape="1">
          <a:blip r:embed="rId10"/>
          <a:srcRect l="9875" r="-1" b="8082"/>
          <a:stretch/>
        </p:blipFill>
        <p:spPr>
          <a:xfrm>
            <a:off x="7722753" y="1670250"/>
            <a:ext cx="1803322" cy="1620000"/>
          </a:xfrm>
          <a:prstGeom prst="rect">
            <a:avLst/>
          </a:prstGeom>
        </p:spPr>
      </p:pic>
      <p:pic>
        <p:nvPicPr>
          <p:cNvPr id="10" name="Image 9"/>
          <p:cNvPicPr>
            <a:picLocks noChangeAspect="1"/>
          </p:cNvPicPr>
          <p:nvPr/>
        </p:nvPicPr>
        <p:blipFill rotWithShape="1">
          <a:blip r:embed="rId11"/>
          <a:srcRect l="9875" b="8084"/>
          <a:stretch/>
        </p:blipFill>
        <p:spPr>
          <a:xfrm>
            <a:off x="7721455" y="3305895"/>
            <a:ext cx="1803323" cy="1620000"/>
          </a:xfrm>
          <a:prstGeom prst="rect">
            <a:avLst/>
          </a:prstGeom>
        </p:spPr>
      </p:pic>
      <p:pic>
        <p:nvPicPr>
          <p:cNvPr id="11" name="Image 10"/>
          <p:cNvPicPr>
            <a:picLocks noChangeAspect="1"/>
          </p:cNvPicPr>
          <p:nvPr/>
        </p:nvPicPr>
        <p:blipFill rotWithShape="1">
          <a:blip r:embed="rId12"/>
          <a:srcRect l="9402" b="8034"/>
          <a:stretch/>
        </p:blipFill>
        <p:spPr>
          <a:xfrm>
            <a:off x="7713769" y="4948901"/>
            <a:ext cx="1811805" cy="1620000"/>
          </a:xfrm>
          <a:prstGeom prst="rect">
            <a:avLst/>
          </a:prstGeom>
        </p:spPr>
      </p:pic>
      <p:sp>
        <p:nvSpPr>
          <p:cNvPr id="70" name="ZoneTexte 69"/>
          <p:cNvSpPr txBox="1"/>
          <p:nvPr/>
        </p:nvSpPr>
        <p:spPr>
          <a:xfrm rot="16200000">
            <a:off x="161137" y="336186"/>
            <a:ext cx="731290" cy="246221"/>
          </a:xfrm>
          <a:prstGeom prst="rect">
            <a:avLst/>
          </a:prstGeom>
          <a:noFill/>
        </p:spPr>
        <p:txBody>
          <a:bodyPr wrap="none" rtlCol="0">
            <a:spAutoFit/>
          </a:bodyPr>
          <a:lstStyle/>
          <a:p>
            <a:r>
              <a:rPr lang="fr-FR" sz="1000" b="1" dirty="0">
                <a:latin typeface="Arial" panose="020B0604020202020204" pitchFamily="34" charset="0"/>
                <a:cs typeface="Arial" panose="020B0604020202020204" pitchFamily="34" charset="0"/>
              </a:rPr>
              <a:t>Cluster 1</a:t>
            </a:r>
          </a:p>
        </p:txBody>
      </p:sp>
      <p:sp>
        <p:nvSpPr>
          <p:cNvPr id="71" name="ZoneTexte 70"/>
          <p:cNvSpPr txBox="1"/>
          <p:nvPr/>
        </p:nvSpPr>
        <p:spPr>
          <a:xfrm rot="16200000">
            <a:off x="161137" y="1063779"/>
            <a:ext cx="731290" cy="246221"/>
          </a:xfrm>
          <a:prstGeom prst="rect">
            <a:avLst/>
          </a:prstGeom>
          <a:noFill/>
        </p:spPr>
        <p:txBody>
          <a:bodyPr wrap="none" rtlCol="0">
            <a:spAutoFit/>
          </a:bodyPr>
          <a:lstStyle/>
          <a:p>
            <a:r>
              <a:rPr lang="fr-FR" sz="1000" b="1" dirty="0">
                <a:latin typeface="Arial" panose="020B0604020202020204" pitchFamily="34" charset="0"/>
                <a:cs typeface="Arial" panose="020B0604020202020204" pitchFamily="34" charset="0"/>
              </a:rPr>
              <a:t>Cluster 2</a:t>
            </a:r>
          </a:p>
        </p:txBody>
      </p:sp>
      <p:sp>
        <p:nvSpPr>
          <p:cNvPr id="72" name="ZoneTexte 71"/>
          <p:cNvSpPr txBox="1"/>
          <p:nvPr/>
        </p:nvSpPr>
        <p:spPr>
          <a:xfrm rot="16200000">
            <a:off x="161137" y="1691382"/>
            <a:ext cx="731290" cy="246221"/>
          </a:xfrm>
          <a:prstGeom prst="rect">
            <a:avLst/>
          </a:prstGeom>
          <a:noFill/>
        </p:spPr>
        <p:txBody>
          <a:bodyPr wrap="none" rtlCol="0">
            <a:spAutoFit/>
          </a:bodyPr>
          <a:lstStyle/>
          <a:p>
            <a:r>
              <a:rPr lang="fr-FR" sz="1000" b="1" dirty="0">
                <a:latin typeface="Arial" panose="020B0604020202020204" pitchFamily="34" charset="0"/>
                <a:cs typeface="Arial" panose="020B0604020202020204" pitchFamily="34" charset="0"/>
              </a:rPr>
              <a:t>Cluster 3</a:t>
            </a:r>
          </a:p>
        </p:txBody>
      </p:sp>
      <p:sp>
        <p:nvSpPr>
          <p:cNvPr id="73" name="ZoneTexte 72"/>
          <p:cNvSpPr txBox="1"/>
          <p:nvPr/>
        </p:nvSpPr>
        <p:spPr>
          <a:xfrm rot="16200000">
            <a:off x="161137" y="2745355"/>
            <a:ext cx="731290" cy="246221"/>
          </a:xfrm>
          <a:prstGeom prst="rect">
            <a:avLst/>
          </a:prstGeom>
          <a:noFill/>
        </p:spPr>
        <p:txBody>
          <a:bodyPr wrap="none" rtlCol="0">
            <a:spAutoFit/>
          </a:bodyPr>
          <a:lstStyle/>
          <a:p>
            <a:r>
              <a:rPr lang="fr-FR" sz="1000" b="1" dirty="0">
                <a:latin typeface="Arial" panose="020B0604020202020204" pitchFamily="34" charset="0"/>
                <a:cs typeface="Arial" panose="020B0604020202020204" pitchFamily="34" charset="0"/>
              </a:rPr>
              <a:t>Cluster 4</a:t>
            </a:r>
          </a:p>
        </p:txBody>
      </p:sp>
      <p:sp>
        <p:nvSpPr>
          <p:cNvPr id="95" name="ZoneTexte 94"/>
          <p:cNvSpPr txBox="1"/>
          <p:nvPr/>
        </p:nvSpPr>
        <p:spPr>
          <a:xfrm>
            <a:off x="10830452" y="6588525"/>
            <a:ext cx="1271649" cy="253916"/>
          </a:xfrm>
          <a:prstGeom prst="rect">
            <a:avLst/>
          </a:prstGeom>
          <a:noFill/>
        </p:spPr>
        <p:txBody>
          <a:bodyPr wrap="square" rtlCol="0">
            <a:spAutoFit/>
          </a:bodyPr>
          <a:lstStyle/>
          <a:p>
            <a:r>
              <a:rPr lang="fr-FR" sz="1050" i="1" dirty="0">
                <a:latin typeface="Arial" panose="020B0604020202020204" pitchFamily="34" charset="0"/>
                <a:cs typeface="Arial" panose="020B0604020202020204" pitchFamily="34" charset="0"/>
              </a:rPr>
              <a:t>R²</a:t>
            </a:r>
          </a:p>
        </p:txBody>
      </p:sp>
      <p:sp>
        <p:nvSpPr>
          <p:cNvPr id="74" name="ZoneTexte 73"/>
          <p:cNvSpPr txBox="1"/>
          <p:nvPr/>
        </p:nvSpPr>
        <p:spPr>
          <a:xfrm>
            <a:off x="5264057" y="-51934"/>
            <a:ext cx="361950"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C</a:t>
            </a:r>
          </a:p>
        </p:txBody>
      </p:sp>
      <p:pic>
        <p:nvPicPr>
          <p:cNvPr id="85" name="Image 84">
            <a:extLst>
              <a:ext uri="{FF2B5EF4-FFF2-40B4-BE49-F238E27FC236}">
                <a16:creationId xmlns:a16="http://schemas.microsoft.com/office/drawing/2014/main" xmlns="" id="{E7732E8F-46B7-4F48-8222-DC6BB57A155A}"/>
              </a:ext>
            </a:extLst>
          </p:cNvPr>
          <p:cNvPicPr>
            <a:picLocks noChangeAspect="1"/>
          </p:cNvPicPr>
          <p:nvPr/>
        </p:nvPicPr>
        <p:blipFill rotWithShape="1">
          <a:blip r:embed="rId13">
            <a:clrChange>
              <a:clrFrom>
                <a:srgbClr val="FFFFFF"/>
              </a:clrFrom>
              <a:clrTo>
                <a:srgbClr val="FFFFFF">
                  <a:alpha val="0"/>
                </a:srgbClr>
              </a:clrTo>
            </a:clrChange>
          </a:blip>
          <a:srcRect l="5217" b="9317"/>
          <a:stretch/>
        </p:blipFill>
        <p:spPr>
          <a:xfrm>
            <a:off x="355990" y="3976810"/>
            <a:ext cx="4807732" cy="2576883"/>
          </a:xfrm>
          <a:prstGeom prst="rect">
            <a:avLst/>
          </a:prstGeom>
        </p:spPr>
      </p:pic>
      <p:sp>
        <p:nvSpPr>
          <p:cNvPr id="86" name="ZoneTexte 85">
            <a:extLst>
              <a:ext uri="{FF2B5EF4-FFF2-40B4-BE49-F238E27FC236}">
                <a16:creationId xmlns:a16="http://schemas.microsoft.com/office/drawing/2014/main" xmlns="" id="{DCCA60C2-4844-D741-9A18-28E119115E9A}"/>
              </a:ext>
            </a:extLst>
          </p:cNvPr>
          <p:cNvSpPr txBox="1"/>
          <p:nvPr/>
        </p:nvSpPr>
        <p:spPr>
          <a:xfrm>
            <a:off x="2124032" y="6666241"/>
            <a:ext cx="1271649" cy="253916"/>
          </a:xfrm>
          <a:prstGeom prst="rect">
            <a:avLst/>
          </a:prstGeom>
          <a:solidFill>
            <a:srgbClr val="FFFFFF">
              <a:alpha val="0"/>
            </a:srgbClr>
          </a:solidFill>
        </p:spPr>
        <p:txBody>
          <a:bodyPr wrap="square" rtlCol="0">
            <a:spAutoFit/>
          </a:bodyPr>
          <a:lstStyle/>
          <a:p>
            <a:pPr algn="ctr"/>
            <a:r>
              <a:rPr lang="fr-FR" sz="1050" dirty="0" err="1">
                <a:latin typeface="Arial" panose="020B0604020202020204" pitchFamily="34" charset="0"/>
                <a:cs typeface="Arial" panose="020B0604020202020204" pitchFamily="34" charset="0"/>
              </a:rPr>
              <a:t>Methylation</a:t>
            </a:r>
            <a:r>
              <a:rPr lang="fr-FR" sz="1050" dirty="0">
                <a:latin typeface="Arial" panose="020B0604020202020204" pitchFamily="34" charset="0"/>
                <a:cs typeface="Arial" panose="020B0604020202020204" pitchFamily="34" charset="0"/>
              </a:rPr>
              <a:t> </a:t>
            </a:r>
            <a:r>
              <a:rPr lang="fr-FR" sz="1050" dirty="0" err="1">
                <a:latin typeface="Arial" panose="020B0604020202020204" pitchFamily="34" charset="0"/>
                <a:cs typeface="Arial" panose="020B0604020202020204" pitchFamily="34" charset="0"/>
              </a:rPr>
              <a:t>level</a:t>
            </a:r>
            <a:endParaRPr lang="fr-FR" sz="1050" dirty="0">
              <a:latin typeface="Arial" panose="020B0604020202020204" pitchFamily="34" charset="0"/>
              <a:cs typeface="Arial" panose="020B0604020202020204" pitchFamily="34" charset="0"/>
            </a:endParaRPr>
          </a:p>
        </p:txBody>
      </p:sp>
      <p:sp>
        <p:nvSpPr>
          <p:cNvPr id="97" name="ZoneTexte 96">
            <a:extLst>
              <a:ext uri="{FF2B5EF4-FFF2-40B4-BE49-F238E27FC236}">
                <a16:creationId xmlns:a16="http://schemas.microsoft.com/office/drawing/2014/main" xmlns="" id="{6F07DECE-DED5-9846-BEB9-790924B37627}"/>
              </a:ext>
            </a:extLst>
          </p:cNvPr>
          <p:cNvSpPr txBox="1"/>
          <p:nvPr/>
        </p:nvSpPr>
        <p:spPr>
          <a:xfrm rot="16200000">
            <a:off x="-516742" y="5138293"/>
            <a:ext cx="1271649" cy="253916"/>
          </a:xfrm>
          <a:prstGeom prst="rect">
            <a:avLst/>
          </a:prstGeom>
          <a:solidFill>
            <a:srgbClr val="FFFFFF">
              <a:alpha val="0"/>
            </a:srgbClr>
          </a:solidFill>
        </p:spPr>
        <p:txBody>
          <a:bodyPr wrap="square" rtlCol="0">
            <a:spAutoFit/>
          </a:bodyPr>
          <a:lstStyle/>
          <a:p>
            <a:r>
              <a:rPr lang="fr-FR" sz="1050" dirty="0">
                <a:latin typeface="Arial" panose="020B0604020202020204" pitchFamily="34" charset="0"/>
                <a:cs typeface="Arial" panose="020B0604020202020204" pitchFamily="34" charset="0"/>
              </a:rPr>
              <a:t>Expression </a:t>
            </a:r>
            <a:r>
              <a:rPr lang="fr-FR" sz="1050" dirty="0" err="1">
                <a:latin typeface="Arial" panose="020B0604020202020204" pitchFamily="34" charset="0"/>
                <a:cs typeface="Arial" panose="020B0604020202020204" pitchFamily="34" charset="0"/>
              </a:rPr>
              <a:t>level</a:t>
            </a:r>
            <a:endParaRPr lang="fr-FR" sz="1050" dirty="0">
              <a:latin typeface="Arial" panose="020B0604020202020204" pitchFamily="34" charset="0"/>
              <a:cs typeface="Arial" panose="020B0604020202020204" pitchFamily="34" charset="0"/>
            </a:endParaRPr>
          </a:p>
        </p:txBody>
      </p:sp>
      <p:sp>
        <p:nvSpPr>
          <p:cNvPr id="98" name="ZoneTexte 97">
            <a:extLst>
              <a:ext uri="{FF2B5EF4-FFF2-40B4-BE49-F238E27FC236}">
                <a16:creationId xmlns:a16="http://schemas.microsoft.com/office/drawing/2014/main" xmlns="" id="{F7DC2F0A-655E-1942-B746-D33A2132387D}"/>
              </a:ext>
            </a:extLst>
          </p:cNvPr>
          <p:cNvSpPr txBox="1"/>
          <p:nvPr/>
        </p:nvSpPr>
        <p:spPr>
          <a:xfrm>
            <a:off x="524164" y="4032901"/>
            <a:ext cx="1860812" cy="261610"/>
          </a:xfrm>
          <a:prstGeom prst="rect">
            <a:avLst/>
          </a:prstGeom>
          <a:solidFill>
            <a:srgbClr val="FFFFFF">
              <a:alpha val="0"/>
            </a:srgbClr>
          </a:solidFill>
        </p:spPr>
        <p:txBody>
          <a:bodyPr wrap="square" rtlCol="0">
            <a:spAutoFit/>
          </a:bodyPr>
          <a:lstStyle/>
          <a:p>
            <a:r>
              <a:rPr lang="fr-FR" sz="1100" i="1" dirty="0">
                <a:latin typeface="Arial" panose="020B0604020202020204" pitchFamily="34" charset="0"/>
                <a:cs typeface="Arial" panose="020B0604020202020204" pitchFamily="34" charset="0"/>
              </a:rPr>
              <a:t>P value </a:t>
            </a:r>
            <a:r>
              <a:rPr lang="fr-FR" sz="1100" dirty="0">
                <a:latin typeface="Arial" panose="020B0604020202020204" pitchFamily="34" charset="0"/>
                <a:cs typeface="Arial" panose="020B0604020202020204" pitchFamily="34" charset="0"/>
              </a:rPr>
              <a:t>= 2.22x10</a:t>
            </a:r>
            <a:r>
              <a:rPr lang="fr-FR" sz="1100" baseline="30000" dirty="0">
                <a:latin typeface="Arial" panose="020B0604020202020204" pitchFamily="34" charset="0"/>
                <a:cs typeface="Arial" panose="020B0604020202020204" pitchFamily="34" charset="0"/>
              </a:rPr>
              <a:t>₋16</a:t>
            </a:r>
            <a:endParaRPr lang="fr-FR" sz="1100" dirty="0">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xmlns="" id="{8CEB4953-3D7B-459A-B1D4-BF71844A3E3E}"/>
              </a:ext>
            </a:extLst>
          </p:cNvPr>
          <p:cNvSpPr txBox="1"/>
          <p:nvPr/>
        </p:nvSpPr>
        <p:spPr>
          <a:xfrm>
            <a:off x="210485" y="3962131"/>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3</a:t>
            </a:r>
          </a:p>
        </p:txBody>
      </p:sp>
      <p:sp>
        <p:nvSpPr>
          <p:cNvPr id="75" name="ZoneTexte 74">
            <a:extLst>
              <a:ext uri="{FF2B5EF4-FFF2-40B4-BE49-F238E27FC236}">
                <a16:creationId xmlns:a16="http://schemas.microsoft.com/office/drawing/2014/main" xmlns="" id="{5C179484-A95E-42CA-8333-6FB0600D138A}"/>
              </a:ext>
            </a:extLst>
          </p:cNvPr>
          <p:cNvSpPr txBox="1"/>
          <p:nvPr/>
        </p:nvSpPr>
        <p:spPr>
          <a:xfrm>
            <a:off x="210485" y="4360392"/>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76" name="ZoneTexte 75">
            <a:extLst>
              <a:ext uri="{FF2B5EF4-FFF2-40B4-BE49-F238E27FC236}">
                <a16:creationId xmlns:a16="http://schemas.microsoft.com/office/drawing/2014/main" xmlns="" id="{147F9642-48C6-4BF5-B093-607F899CC791}"/>
              </a:ext>
            </a:extLst>
          </p:cNvPr>
          <p:cNvSpPr txBox="1"/>
          <p:nvPr/>
        </p:nvSpPr>
        <p:spPr>
          <a:xfrm>
            <a:off x="210485" y="4766273"/>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1</a:t>
            </a:r>
          </a:p>
        </p:txBody>
      </p:sp>
      <p:sp>
        <p:nvSpPr>
          <p:cNvPr id="77" name="ZoneTexte 76">
            <a:extLst>
              <a:ext uri="{FF2B5EF4-FFF2-40B4-BE49-F238E27FC236}">
                <a16:creationId xmlns:a16="http://schemas.microsoft.com/office/drawing/2014/main" xmlns="" id="{4BBC5D9F-6007-4142-B86D-6BB7CAABDDC2}"/>
              </a:ext>
            </a:extLst>
          </p:cNvPr>
          <p:cNvSpPr txBox="1"/>
          <p:nvPr/>
        </p:nvSpPr>
        <p:spPr>
          <a:xfrm>
            <a:off x="210485" y="5173424"/>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a:t>
            </a:r>
          </a:p>
        </p:txBody>
      </p:sp>
      <p:sp>
        <p:nvSpPr>
          <p:cNvPr id="78" name="ZoneTexte 77">
            <a:extLst>
              <a:ext uri="{FF2B5EF4-FFF2-40B4-BE49-F238E27FC236}">
                <a16:creationId xmlns:a16="http://schemas.microsoft.com/office/drawing/2014/main" xmlns="" id="{9495BF4E-D6C0-4F08-9BD6-DBEDFB8F3C3F}"/>
              </a:ext>
            </a:extLst>
          </p:cNvPr>
          <p:cNvSpPr txBox="1"/>
          <p:nvPr/>
        </p:nvSpPr>
        <p:spPr>
          <a:xfrm>
            <a:off x="185153" y="5578035"/>
            <a:ext cx="28725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-1</a:t>
            </a:r>
          </a:p>
        </p:txBody>
      </p:sp>
      <p:sp>
        <p:nvSpPr>
          <p:cNvPr id="79" name="ZoneTexte 78">
            <a:extLst>
              <a:ext uri="{FF2B5EF4-FFF2-40B4-BE49-F238E27FC236}">
                <a16:creationId xmlns:a16="http://schemas.microsoft.com/office/drawing/2014/main" xmlns="" id="{A236C226-C942-4A22-9E7B-594923DB0826}"/>
              </a:ext>
            </a:extLst>
          </p:cNvPr>
          <p:cNvSpPr txBox="1"/>
          <p:nvPr/>
        </p:nvSpPr>
        <p:spPr>
          <a:xfrm>
            <a:off x="185153" y="5982646"/>
            <a:ext cx="28725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80" name="ZoneTexte 79">
            <a:extLst>
              <a:ext uri="{FF2B5EF4-FFF2-40B4-BE49-F238E27FC236}">
                <a16:creationId xmlns:a16="http://schemas.microsoft.com/office/drawing/2014/main" xmlns="" id="{3EC9284B-E4C4-415F-9841-6DCA2D4D1D69}"/>
              </a:ext>
            </a:extLst>
          </p:cNvPr>
          <p:cNvSpPr txBox="1"/>
          <p:nvPr/>
        </p:nvSpPr>
        <p:spPr>
          <a:xfrm>
            <a:off x="150035" y="6389273"/>
            <a:ext cx="357494" cy="23061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-3</a:t>
            </a:r>
          </a:p>
        </p:txBody>
      </p:sp>
      <p:sp>
        <p:nvSpPr>
          <p:cNvPr id="81" name="ZoneTexte 80">
            <a:extLst>
              <a:ext uri="{FF2B5EF4-FFF2-40B4-BE49-F238E27FC236}">
                <a16:creationId xmlns:a16="http://schemas.microsoft.com/office/drawing/2014/main" xmlns="" id="{FD809520-6795-427D-A2BD-714BE09C1FB2}"/>
              </a:ext>
            </a:extLst>
          </p:cNvPr>
          <p:cNvSpPr txBox="1"/>
          <p:nvPr/>
        </p:nvSpPr>
        <p:spPr>
          <a:xfrm>
            <a:off x="336167" y="6505248"/>
            <a:ext cx="612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[-3,-2.5]</a:t>
            </a:r>
          </a:p>
        </p:txBody>
      </p:sp>
      <p:sp>
        <p:nvSpPr>
          <p:cNvPr id="82" name="ZoneTexte 81">
            <a:extLst>
              <a:ext uri="{FF2B5EF4-FFF2-40B4-BE49-F238E27FC236}">
                <a16:creationId xmlns:a16="http://schemas.microsoft.com/office/drawing/2014/main" xmlns="" id="{A18E5D69-CA79-4EB4-AB2C-D030687DA07A}"/>
              </a:ext>
            </a:extLst>
          </p:cNvPr>
          <p:cNvSpPr txBox="1"/>
          <p:nvPr/>
        </p:nvSpPr>
        <p:spPr>
          <a:xfrm>
            <a:off x="723788" y="6505248"/>
            <a:ext cx="612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(-2.5,-2]</a:t>
            </a:r>
          </a:p>
        </p:txBody>
      </p:sp>
      <p:sp>
        <p:nvSpPr>
          <p:cNvPr id="83" name="ZoneTexte 82">
            <a:extLst>
              <a:ext uri="{FF2B5EF4-FFF2-40B4-BE49-F238E27FC236}">
                <a16:creationId xmlns:a16="http://schemas.microsoft.com/office/drawing/2014/main" xmlns="" id="{8BD3D572-362C-4F88-BB60-B93E056C3C5D}"/>
              </a:ext>
            </a:extLst>
          </p:cNvPr>
          <p:cNvSpPr txBox="1"/>
          <p:nvPr/>
        </p:nvSpPr>
        <p:spPr>
          <a:xfrm>
            <a:off x="1105694" y="6505248"/>
            <a:ext cx="612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(-2,-1.5]</a:t>
            </a:r>
          </a:p>
        </p:txBody>
      </p:sp>
      <p:sp>
        <p:nvSpPr>
          <p:cNvPr id="84" name="ZoneTexte 83">
            <a:extLst>
              <a:ext uri="{FF2B5EF4-FFF2-40B4-BE49-F238E27FC236}">
                <a16:creationId xmlns:a16="http://schemas.microsoft.com/office/drawing/2014/main" xmlns="" id="{5628C54B-A3CE-459D-A4C1-C17BDAE55EA9}"/>
              </a:ext>
            </a:extLst>
          </p:cNvPr>
          <p:cNvSpPr txBox="1"/>
          <p:nvPr/>
        </p:nvSpPr>
        <p:spPr>
          <a:xfrm>
            <a:off x="1491410" y="6505248"/>
            <a:ext cx="612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(-1.5,-1]</a:t>
            </a:r>
          </a:p>
        </p:txBody>
      </p:sp>
      <p:sp>
        <p:nvSpPr>
          <p:cNvPr id="87" name="ZoneTexte 86">
            <a:extLst>
              <a:ext uri="{FF2B5EF4-FFF2-40B4-BE49-F238E27FC236}">
                <a16:creationId xmlns:a16="http://schemas.microsoft.com/office/drawing/2014/main" xmlns="" id="{F359F59A-D3B9-4421-89F5-232CE154F2AB}"/>
              </a:ext>
            </a:extLst>
          </p:cNvPr>
          <p:cNvSpPr txBox="1"/>
          <p:nvPr/>
        </p:nvSpPr>
        <p:spPr>
          <a:xfrm>
            <a:off x="1880936" y="6505248"/>
            <a:ext cx="612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(-1,-0.5]</a:t>
            </a:r>
          </a:p>
        </p:txBody>
      </p:sp>
      <p:sp>
        <p:nvSpPr>
          <p:cNvPr id="89" name="ZoneTexte 88">
            <a:extLst>
              <a:ext uri="{FF2B5EF4-FFF2-40B4-BE49-F238E27FC236}">
                <a16:creationId xmlns:a16="http://schemas.microsoft.com/office/drawing/2014/main" xmlns="" id="{88E9003B-B350-42B5-A095-AA2BEE749A58}"/>
              </a:ext>
            </a:extLst>
          </p:cNvPr>
          <p:cNvSpPr txBox="1"/>
          <p:nvPr/>
        </p:nvSpPr>
        <p:spPr>
          <a:xfrm>
            <a:off x="2281892" y="6505248"/>
            <a:ext cx="576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(-0.5,0]</a:t>
            </a:r>
          </a:p>
        </p:txBody>
      </p:sp>
      <p:sp>
        <p:nvSpPr>
          <p:cNvPr id="90" name="ZoneTexte 89">
            <a:extLst>
              <a:ext uri="{FF2B5EF4-FFF2-40B4-BE49-F238E27FC236}">
                <a16:creationId xmlns:a16="http://schemas.microsoft.com/office/drawing/2014/main" xmlns="" id="{95F0FB60-A2B9-4416-AD52-69CBED18AA1F}"/>
              </a:ext>
            </a:extLst>
          </p:cNvPr>
          <p:cNvSpPr txBox="1"/>
          <p:nvPr/>
        </p:nvSpPr>
        <p:spPr>
          <a:xfrm>
            <a:off x="2686853" y="6505248"/>
            <a:ext cx="540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(0,0.5]</a:t>
            </a:r>
          </a:p>
        </p:txBody>
      </p:sp>
      <p:sp>
        <p:nvSpPr>
          <p:cNvPr id="91" name="ZoneTexte 90">
            <a:extLst>
              <a:ext uri="{FF2B5EF4-FFF2-40B4-BE49-F238E27FC236}">
                <a16:creationId xmlns:a16="http://schemas.microsoft.com/office/drawing/2014/main" xmlns="" id="{BDBDCA63-B21D-468B-B0B0-2DDFD45A343F}"/>
              </a:ext>
            </a:extLst>
          </p:cNvPr>
          <p:cNvSpPr txBox="1"/>
          <p:nvPr/>
        </p:nvSpPr>
        <p:spPr>
          <a:xfrm>
            <a:off x="3069149" y="6505248"/>
            <a:ext cx="540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(0.5,1]</a:t>
            </a:r>
          </a:p>
        </p:txBody>
      </p:sp>
      <p:sp>
        <p:nvSpPr>
          <p:cNvPr id="92" name="ZoneTexte 91">
            <a:extLst>
              <a:ext uri="{FF2B5EF4-FFF2-40B4-BE49-F238E27FC236}">
                <a16:creationId xmlns:a16="http://schemas.microsoft.com/office/drawing/2014/main" xmlns="" id="{73F2AA19-895F-4496-91B8-2A4E81ADF8EF}"/>
              </a:ext>
            </a:extLst>
          </p:cNvPr>
          <p:cNvSpPr txBox="1"/>
          <p:nvPr/>
        </p:nvSpPr>
        <p:spPr>
          <a:xfrm>
            <a:off x="3453350" y="6505248"/>
            <a:ext cx="540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(1,1.5]</a:t>
            </a:r>
          </a:p>
        </p:txBody>
      </p:sp>
      <p:sp>
        <p:nvSpPr>
          <p:cNvPr id="93" name="ZoneTexte 92">
            <a:extLst>
              <a:ext uri="{FF2B5EF4-FFF2-40B4-BE49-F238E27FC236}">
                <a16:creationId xmlns:a16="http://schemas.microsoft.com/office/drawing/2014/main" xmlns="" id="{86952D96-1601-4E77-B478-B2D52DBE1197}"/>
              </a:ext>
            </a:extLst>
          </p:cNvPr>
          <p:cNvSpPr txBox="1"/>
          <p:nvPr/>
        </p:nvSpPr>
        <p:spPr>
          <a:xfrm>
            <a:off x="3839456" y="6505248"/>
            <a:ext cx="540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(1.5,2]</a:t>
            </a:r>
          </a:p>
        </p:txBody>
      </p:sp>
      <p:sp>
        <p:nvSpPr>
          <p:cNvPr id="94" name="ZoneTexte 93">
            <a:extLst>
              <a:ext uri="{FF2B5EF4-FFF2-40B4-BE49-F238E27FC236}">
                <a16:creationId xmlns:a16="http://schemas.microsoft.com/office/drawing/2014/main" xmlns="" id="{7683A55F-9FDB-40A7-ACD4-6BBA18A05294}"/>
              </a:ext>
            </a:extLst>
          </p:cNvPr>
          <p:cNvSpPr txBox="1"/>
          <p:nvPr/>
        </p:nvSpPr>
        <p:spPr>
          <a:xfrm>
            <a:off x="4227467" y="6505248"/>
            <a:ext cx="540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(2,2.5]</a:t>
            </a:r>
          </a:p>
        </p:txBody>
      </p:sp>
      <p:sp>
        <p:nvSpPr>
          <p:cNvPr id="96" name="ZoneTexte 95">
            <a:extLst>
              <a:ext uri="{FF2B5EF4-FFF2-40B4-BE49-F238E27FC236}">
                <a16:creationId xmlns:a16="http://schemas.microsoft.com/office/drawing/2014/main" xmlns="" id="{D5EC155D-1E46-4BD8-A25B-CB47CDEFDF6D}"/>
              </a:ext>
            </a:extLst>
          </p:cNvPr>
          <p:cNvSpPr txBox="1"/>
          <p:nvPr/>
        </p:nvSpPr>
        <p:spPr>
          <a:xfrm>
            <a:off x="4594528" y="6505248"/>
            <a:ext cx="576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(2.5,3]</a:t>
            </a:r>
          </a:p>
        </p:txBody>
      </p:sp>
      <p:sp>
        <p:nvSpPr>
          <p:cNvPr id="6" name="ZoneTexte 5">
            <a:extLst>
              <a:ext uri="{FF2B5EF4-FFF2-40B4-BE49-F238E27FC236}">
                <a16:creationId xmlns:a16="http://schemas.microsoft.com/office/drawing/2014/main" xmlns="" id="{DD9BB1BD-D4F7-44BA-988C-41ACE9D04AA4}"/>
              </a:ext>
            </a:extLst>
          </p:cNvPr>
          <p:cNvSpPr txBox="1"/>
          <p:nvPr/>
        </p:nvSpPr>
        <p:spPr>
          <a:xfrm>
            <a:off x="5564365" y="139675"/>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3</a:t>
            </a:r>
          </a:p>
        </p:txBody>
      </p:sp>
      <p:sp>
        <p:nvSpPr>
          <p:cNvPr id="99" name="ZoneTexte 98">
            <a:extLst>
              <a:ext uri="{FF2B5EF4-FFF2-40B4-BE49-F238E27FC236}">
                <a16:creationId xmlns:a16="http://schemas.microsoft.com/office/drawing/2014/main" xmlns="" id="{E0F292CC-753A-44E5-93B6-58AC658CB2C7}"/>
              </a:ext>
            </a:extLst>
          </p:cNvPr>
          <p:cNvSpPr txBox="1"/>
          <p:nvPr/>
        </p:nvSpPr>
        <p:spPr>
          <a:xfrm>
            <a:off x="5564365" y="585464"/>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100" name="ZoneTexte 99">
            <a:extLst>
              <a:ext uri="{FF2B5EF4-FFF2-40B4-BE49-F238E27FC236}">
                <a16:creationId xmlns:a16="http://schemas.microsoft.com/office/drawing/2014/main" xmlns="" id="{113C65D2-EF0B-4952-8287-4089C64852C2}"/>
              </a:ext>
            </a:extLst>
          </p:cNvPr>
          <p:cNvSpPr txBox="1"/>
          <p:nvPr/>
        </p:nvSpPr>
        <p:spPr>
          <a:xfrm>
            <a:off x="5564365" y="1031253"/>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1</a:t>
            </a:r>
          </a:p>
        </p:txBody>
      </p:sp>
      <p:sp>
        <p:nvSpPr>
          <p:cNvPr id="101" name="ZoneTexte 100">
            <a:extLst>
              <a:ext uri="{FF2B5EF4-FFF2-40B4-BE49-F238E27FC236}">
                <a16:creationId xmlns:a16="http://schemas.microsoft.com/office/drawing/2014/main" xmlns="" id="{4634F952-077D-4D8F-BA8A-AEA87FEFF6BA}"/>
              </a:ext>
            </a:extLst>
          </p:cNvPr>
          <p:cNvSpPr txBox="1"/>
          <p:nvPr/>
        </p:nvSpPr>
        <p:spPr>
          <a:xfrm>
            <a:off x="5564365" y="1478947"/>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a:t>
            </a:r>
          </a:p>
        </p:txBody>
      </p:sp>
      <p:sp>
        <p:nvSpPr>
          <p:cNvPr id="102" name="ZoneTexte 101">
            <a:extLst>
              <a:ext uri="{FF2B5EF4-FFF2-40B4-BE49-F238E27FC236}">
                <a16:creationId xmlns:a16="http://schemas.microsoft.com/office/drawing/2014/main" xmlns="" id="{3D4CE255-99D6-48C9-B990-96A4D6B0F980}"/>
              </a:ext>
            </a:extLst>
          </p:cNvPr>
          <p:cNvSpPr txBox="1"/>
          <p:nvPr/>
        </p:nvSpPr>
        <p:spPr>
          <a:xfrm>
            <a:off x="5564365" y="1801991"/>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3</a:t>
            </a:r>
          </a:p>
        </p:txBody>
      </p:sp>
      <p:sp>
        <p:nvSpPr>
          <p:cNvPr id="103" name="ZoneTexte 102">
            <a:extLst>
              <a:ext uri="{FF2B5EF4-FFF2-40B4-BE49-F238E27FC236}">
                <a16:creationId xmlns:a16="http://schemas.microsoft.com/office/drawing/2014/main" xmlns="" id="{F3EAE451-AA21-40FD-85E0-F032129DC1EB}"/>
              </a:ext>
            </a:extLst>
          </p:cNvPr>
          <p:cNvSpPr txBox="1"/>
          <p:nvPr/>
        </p:nvSpPr>
        <p:spPr>
          <a:xfrm>
            <a:off x="5564365" y="2236562"/>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104" name="ZoneTexte 103">
            <a:extLst>
              <a:ext uri="{FF2B5EF4-FFF2-40B4-BE49-F238E27FC236}">
                <a16:creationId xmlns:a16="http://schemas.microsoft.com/office/drawing/2014/main" xmlns="" id="{27057A37-A2B4-45BD-AC58-3D4D4171A0C2}"/>
              </a:ext>
            </a:extLst>
          </p:cNvPr>
          <p:cNvSpPr txBox="1"/>
          <p:nvPr/>
        </p:nvSpPr>
        <p:spPr>
          <a:xfrm>
            <a:off x="5564365" y="2674943"/>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1</a:t>
            </a:r>
          </a:p>
        </p:txBody>
      </p:sp>
      <p:sp>
        <p:nvSpPr>
          <p:cNvPr id="105" name="ZoneTexte 104">
            <a:extLst>
              <a:ext uri="{FF2B5EF4-FFF2-40B4-BE49-F238E27FC236}">
                <a16:creationId xmlns:a16="http://schemas.microsoft.com/office/drawing/2014/main" xmlns="" id="{DA3E1892-D93E-4119-AA3E-35B59F7FFFAC}"/>
              </a:ext>
            </a:extLst>
          </p:cNvPr>
          <p:cNvSpPr txBox="1"/>
          <p:nvPr/>
        </p:nvSpPr>
        <p:spPr>
          <a:xfrm>
            <a:off x="5564365" y="3115228"/>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a:t>
            </a:r>
          </a:p>
        </p:txBody>
      </p:sp>
      <p:sp>
        <p:nvSpPr>
          <p:cNvPr id="106" name="ZoneTexte 105">
            <a:extLst>
              <a:ext uri="{FF2B5EF4-FFF2-40B4-BE49-F238E27FC236}">
                <a16:creationId xmlns:a16="http://schemas.microsoft.com/office/drawing/2014/main" xmlns="" id="{228619CE-B908-4B92-8B47-52CFF774B690}"/>
              </a:ext>
            </a:extLst>
          </p:cNvPr>
          <p:cNvSpPr txBox="1"/>
          <p:nvPr/>
        </p:nvSpPr>
        <p:spPr>
          <a:xfrm>
            <a:off x="5564365" y="5432595"/>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3</a:t>
            </a:r>
          </a:p>
        </p:txBody>
      </p:sp>
      <p:sp>
        <p:nvSpPr>
          <p:cNvPr id="107" name="ZoneTexte 106">
            <a:extLst>
              <a:ext uri="{FF2B5EF4-FFF2-40B4-BE49-F238E27FC236}">
                <a16:creationId xmlns:a16="http://schemas.microsoft.com/office/drawing/2014/main" xmlns="" id="{BCBF27E0-E0DE-4511-9B0A-58B36E863402}"/>
              </a:ext>
            </a:extLst>
          </p:cNvPr>
          <p:cNvSpPr txBox="1"/>
          <p:nvPr/>
        </p:nvSpPr>
        <p:spPr>
          <a:xfrm>
            <a:off x="5564365" y="5753021"/>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118" name="ZoneTexte 117">
            <a:extLst>
              <a:ext uri="{FF2B5EF4-FFF2-40B4-BE49-F238E27FC236}">
                <a16:creationId xmlns:a16="http://schemas.microsoft.com/office/drawing/2014/main" xmlns="" id="{23724747-186D-4664-A229-879A2BB5F1AC}"/>
              </a:ext>
            </a:extLst>
          </p:cNvPr>
          <p:cNvSpPr txBox="1"/>
          <p:nvPr/>
        </p:nvSpPr>
        <p:spPr>
          <a:xfrm>
            <a:off x="5564365" y="6073447"/>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1</a:t>
            </a:r>
          </a:p>
        </p:txBody>
      </p:sp>
      <p:sp>
        <p:nvSpPr>
          <p:cNvPr id="119" name="ZoneTexte 118">
            <a:extLst>
              <a:ext uri="{FF2B5EF4-FFF2-40B4-BE49-F238E27FC236}">
                <a16:creationId xmlns:a16="http://schemas.microsoft.com/office/drawing/2014/main" xmlns="" id="{332EBDF8-5C06-4F63-BFA2-FF953A355AF4}"/>
              </a:ext>
            </a:extLst>
          </p:cNvPr>
          <p:cNvSpPr txBox="1"/>
          <p:nvPr/>
        </p:nvSpPr>
        <p:spPr>
          <a:xfrm>
            <a:off x="5564365" y="6393872"/>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a:t>
            </a:r>
          </a:p>
        </p:txBody>
      </p:sp>
      <p:sp>
        <p:nvSpPr>
          <p:cNvPr id="124" name="ZoneTexte 123">
            <a:extLst>
              <a:ext uri="{FF2B5EF4-FFF2-40B4-BE49-F238E27FC236}">
                <a16:creationId xmlns:a16="http://schemas.microsoft.com/office/drawing/2014/main" xmlns="" id="{1EC0066A-43C6-4509-995F-B72978971804}"/>
              </a:ext>
            </a:extLst>
          </p:cNvPr>
          <p:cNvSpPr txBox="1"/>
          <p:nvPr/>
        </p:nvSpPr>
        <p:spPr>
          <a:xfrm>
            <a:off x="5564365" y="5110264"/>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4</a:t>
            </a:r>
          </a:p>
        </p:txBody>
      </p:sp>
      <p:sp>
        <p:nvSpPr>
          <p:cNvPr id="125" name="ZoneTexte 124">
            <a:extLst>
              <a:ext uri="{FF2B5EF4-FFF2-40B4-BE49-F238E27FC236}">
                <a16:creationId xmlns:a16="http://schemas.microsoft.com/office/drawing/2014/main" xmlns="" id="{86AC6E53-6CA6-4B58-B7BF-121431B2BD59}"/>
              </a:ext>
            </a:extLst>
          </p:cNvPr>
          <p:cNvSpPr txBox="1"/>
          <p:nvPr/>
        </p:nvSpPr>
        <p:spPr>
          <a:xfrm>
            <a:off x="5579810" y="3510017"/>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3</a:t>
            </a:r>
          </a:p>
        </p:txBody>
      </p:sp>
      <p:sp>
        <p:nvSpPr>
          <p:cNvPr id="126" name="ZoneTexte 125">
            <a:extLst>
              <a:ext uri="{FF2B5EF4-FFF2-40B4-BE49-F238E27FC236}">
                <a16:creationId xmlns:a16="http://schemas.microsoft.com/office/drawing/2014/main" xmlns="" id="{B70AF071-686C-4C77-A5FE-438248B9AAAF}"/>
              </a:ext>
            </a:extLst>
          </p:cNvPr>
          <p:cNvSpPr txBox="1"/>
          <p:nvPr/>
        </p:nvSpPr>
        <p:spPr>
          <a:xfrm>
            <a:off x="5564365" y="3921790"/>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127" name="ZoneTexte 126">
            <a:extLst>
              <a:ext uri="{FF2B5EF4-FFF2-40B4-BE49-F238E27FC236}">
                <a16:creationId xmlns:a16="http://schemas.microsoft.com/office/drawing/2014/main" xmlns="" id="{EC26569B-C48E-4775-A3AC-202C1C13ADF0}"/>
              </a:ext>
            </a:extLst>
          </p:cNvPr>
          <p:cNvSpPr txBox="1"/>
          <p:nvPr/>
        </p:nvSpPr>
        <p:spPr>
          <a:xfrm>
            <a:off x="5564365" y="4335406"/>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1</a:t>
            </a:r>
          </a:p>
        </p:txBody>
      </p:sp>
      <p:sp>
        <p:nvSpPr>
          <p:cNvPr id="128" name="ZoneTexte 127">
            <a:extLst>
              <a:ext uri="{FF2B5EF4-FFF2-40B4-BE49-F238E27FC236}">
                <a16:creationId xmlns:a16="http://schemas.microsoft.com/office/drawing/2014/main" xmlns="" id="{823BE588-2EFD-4F45-AD05-4FDAAB57512A}"/>
              </a:ext>
            </a:extLst>
          </p:cNvPr>
          <p:cNvSpPr txBox="1"/>
          <p:nvPr/>
        </p:nvSpPr>
        <p:spPr>
          <a:xfrm>
            <a:off x="5564365" y="4749021"/>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a:t>
            </a:r>
          </a:p>
        </p:txBody>
      </p:sp>
      <p:sp>
        <p:nvSpPr>
          <p:cNvPr id="7" name="Rectangle 6">
            <a:extLst>
              <a:ext uri="{FF2B5EF4-FFF2-40B4-BE49-F238E27FC236}">
                <a16:creationId xmlns:a16="http://schemas.microsoft.com/office/drawing/2014/main" xmlns="" id="{C0E060BA-6F6F-43C1-88ED-CA7F84E18D56}"/>
              </a:ext>
            </a:extLst>
          </p:cNvPr>
          <p:cNvSpPr/>
          <p:nvPr/>
        </p:nvSpPr>
        <p:spPr>
          <a:xfrm>
            <a:off x="7323758" y="70485"/>
            <a:ext cx="231164" cy="365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ZoneTexte 128">
            <a:extLst>
              <a:ext uri="{FF2B5EF4-FFF2-40B4-BE49-F238E27FC236}">
                <a16:creationId xmlns:a16="http://schemas.microsoft.com/office/drawing/2014/main" xmlns="" id="{5DE6BED3-DC76-448D-951A-715FE66D0433}"/>
              </a:ext>
            </a:extLst>
          </p:cNvPr>
          <p:cNvSpPr txBox="1"/>
          <p:nvPr/>
        </p:nvSpPr>
        <p:spPr>
          <a:xfrm>
            <a:off x="7226186" y="17316"/>
            <a:ext cx="428322"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2/8C</a:t>
            </a:r>
          </a:p>
        </p:txBody>
      </p:sp>
      <p:sp>
        <p:nvSpPr>
          <p:cNvPr id="130" name="ZoneTexte 129">
            <a:extLst>
              <a:ext uri="{FF2B5EF4-FFF2-40B4-BE49-F238E27FC236}">
                <a16:creationId xmlns:a16="http://schemas.microsoft.com/office/drawing/2014/main" xmlns="" id="{063A5996-82D0-4CAC-BF1C-F1032213A9B6}"/>
              </a:ext>
            </a:extLst>
          </p:cNvPr>
          <p:cNvSpPr txBox="1"/>
          <p:nvPr/>
        </p:nvSpPr>
        <p:spPr>
          <a:xfrm>
            <a:off x="7226186" y="140555"/>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E</a:t>
            </a:r>
          </a:p>
        </p:txBody>
      </p:sp>
      <p:sp>
        <p:nvSpPr>
          <p:cNvPr id="131" name="ZoneTexte 130">
            <a:extLst>
              <a:ext uri="{FF2B5EF4-FFF2-40B4-BE49-F238E27FC236}">
                <a16:creationId xmlns:a16="http://schemas.microsoft.com/office/drawing/2014/main" xmlns="" id="{ADF62B46-F0B9-427E-B866-6C1EE50E54D2}"/>
              </a:ext>
            </a:extLst>
          </p:cNvPr>
          <p:cNvSpPr txBox="1"/>
          <p:nvPr/>
        </p:nvSpPr>
        <p:spPr>
          <a:xfrm>
            <a:off x="7226186" y="257227"/>
            <a:ext cx="332142"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FE</a:t>
            </a:r>
          </a:p>
        </p:txBody>
      </p:sp>
      <p:sp>
        <p:nvSpPr>
          <p:cNvPr id="141" name="Rectangle 140">
            <a:extLst>
              <a:ext uri="{FF2B5EF4-FFF2-40B4-BE49-F238E27FC236}">
                <a16:creationId xmlns:a16="http://schemas.microsoft.com/office/drawing/2014/main" xmlns="" id="{9146981D-47C1-4DE4-B611-D18B9FA80197}"/>
              </a:ext>
            </a:extLst>
          </p:cNvPr>
          <p:cNvSpPr/>
          <p:nvPr/>
        </p:nvSpPr>
        <p:spPr>
          <a:xfrm>
            <a:off x="7328749" y="1692032"/>
            <a:ext cx="231164" cy="454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ZoneTexte 141">
            <a:extLst>
              <a:ext uri="{FF2B5EF4-FFF2-40B4-BE49-F238E27FC236}">
                <a16:creationId xmlns:a16="http://schemas.microsoft.com/office/drawing/2014/main" xmlns="" id="{8ACF5128-B9ED-4136-BF86-0A31ED193925}"/>
              </a:ext>
            </a:extLst>
          </p:cNvPr>
          <p:cNvSpPr txBox="1"/>
          <p:nvPr/>
        </p:nvSpPr>
        <p:spPr>
          <a:xfrm>
            <a:off x="7231177" y="1638863"/>
            <a:ext cx="428322"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2/8C</a:t>
            </a:r>
          </a:p>
        </p:txBody>
      </p:sp>
      <p:sp>
        <p:nvSpPr>
          <p:cNvPr id="143" name="ZoneTexte 142">
            <a:extLst>
              <a:ext uri="{FF2B5EF4-FFF2-40B4-BE49-F238E27FC236}">
                <a16:creationId xmlns:a16="http://schemas.microsoft.com/office/drawing/2014/main" xmlns="" id="{D94DD23E-D111-420A-8D2C-0483E1167823}"/>
              </a:ext>
            </a:extLst>
          </p:cNvPr>
          <p:cNvSpPr txBox="1"/>
          <p:nvPr/>
        </p:nvSpPr>
        <p:spPr>
          <a:xfrm>
            <a:off x="7231177" y="1762102"/>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E</a:t>
            </a:r>
          </a:p>
        </p:txBody>
      </p:sp>
      <p:sp>
        <p:nvSpPr>
          <p:cNvPr id="144" name="ZoneTexte 143">
            <a:extLst>
              <a:ext uri="{FF2B5EF4-FFF2-40B4-BE49-F238E27FC236}">
                <a16:creationId xmlns:a16="http://schemas.microsoft.com/office/drawing/2014/main" xmlns="" id="{A65D1013-DA4E-46EC-B133-EABE1EA73AE7}"/>
              </a:ext>
            </a:extLst>
          </p:cNvPr>
          <p:cNvSpPr txBox="1"/>
          <p:nvPr/>
        </p:nvSpPr>
        <p:spPr>
          <a:xfrm>
            <a:off x="7231177" y="1878774"/>
            <a:ext cx="332142"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FE</a:t>
            </a:r>
          </a:p>
        </p:txBody>
      </p:sp>
      <p:sp>
        <p:nvSpPr>
          <p:cNvPr id="145" name="ZoneTexte 144">
            <a:extLst>
              <a:ext uri="{FF2B5EF4-FFF2-40B4-BE49-F238E27FC236}">
                <a16:creationId xmlns:a16="http://schemas.microsoft.com/office/drawing/2014/main" xmlns="" id="{A2ACF125-32D9-45E4-BA6A-69F8B5C8C8AF}"/>
              </a:ext>
            </a:extLst>
          </p:cNvPr>
          <p:cNvSpPr txBox="1"/>
          <p:nvPr/>
        </p:nvSpPr>
        <p:spPr>
          <a:xfrm>
            <a:off x="7231901" y="1989648"/>
            <a:ext cx="28084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M</a:t>
            </a:r>
          </a:p>
        </p:txBody>
      </p:sp>
      <p:sp>
        <p:nvSpPr>
          <p:cNvPr id="153" name="Rectangle 152">
            <a:extLst>
              <a:ext uri="{FF2B5EF4-FFF2-40B4-BE49-F238E27FC236}">
                <a16:creationId xmlns:a16="http://schemas.microsoft.com/office/drawing/2014/main" xmlns="" id="{DA4C1BB5-580F-44F1-83AF-6D7B02E28657}"/>
              </a:ext>
            </a:extLst>
          </p:cNvPr>
          <p:cNvSpPr/>
          <p:nvPr/>
        </p:nvSpPr>
        <p:spPr>
          <a:xfrm>
            <a:off x="7316788" y="3367547"/>
            <a:ext cx="231164" cy="668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 name="ZoneTexte 153">
            <a:extLst>
              <a:ext uri="{FF2B5EF4-FFF2-40B4-BE49-F238E27FC236}">
                <a16:creationId xmlns:a16="http://schemas.microsoft.com/office/drawing/2014/main" xmlns="" id="{D836CF83-D414-4436-8DD1-FC7E62E69A41}"/>
              </a:ext>
            </a:extLst>
          </p:cNvPr>
          <p:cNvSpPr txBox="1"/>
          <p:nvPr/>
        </p:nvSpPr>
        <p:spPr>
          <a:xfrm>
            <a:off x="7223966" y="3279734"/>
            <a:ext cx="428322"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2/8C</a:t>
            </a:r>
          </a:p>
        </p:txBody>
      </p:sp>
      <p:sp>
        <p:nvSpPr>
          <p:cNvPr id="155" name="ZoneTexte 154">
            <a:extLst>
              <a:ext uri="{FF2B5EF4-FFF2-40B4-BE49-F238E27FC236}">
                <a16:creationId xmlns:a16="http://schemas.microsoft.com/office/drawing/2014/main" xmlns="" id="{CDD11C91-1EFB-4B29-97F9-9A74F3409F7F}"/>
              </a:ext>
            </a:extLst>
          </p:cNvPr>
          <p:cNvSpPr txBox="1"/>
          <p:nvPr/>
        </p:nvSpPr>
        <p:spPr>
          <a:xfrm>
            <a:off x="7223966" y="3402973"/>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B</a:t>
            </a:r>
          </a:p>
        </p:txBody>
      </p:sp>
      <p:sp>
        <p:nvSpPr>
          <p:cNvPr id="156" name="ZoneTexte 155">
            <a:extLst>
              <a:ext uri="{FF2B5EF4-FFF2-40B4-BE49-F238E27FC236}">
                <a16:creationId xmlns:a16="http://schemas.microsoft.com/office/drawing/2014/main" xmlns="" id="{B5A11078-281E-436D-9A6E-C7E2A405644A}"/>
              </a:ext>
            </a:extLst>
          </p:cNvPr>
          <p:cNvSpPr txBox="1"/>
          <p:nvPr/>
        </p:nvSpPr>
        <p:spPr>
          <a:xfrm>
            <a:off x="7223966" y="3519645"/>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E</a:t>
            </a:r>
          </a:p>
        </p:txBody>
      </p:sp>
      <p:sp>
        <p:nvSpPr>
          <p:cNvPr id="157" name="ZoneTexte 156">
            <a:extLst>
              <a:ext uri="{FF2B5EF4-FFF2-40B4-BE49-F238E27FC236}">
                <a16:creationId xmlns:a16="http://schemas.microsoft.com/office/drawing/2014/main" xmlns="" id="{13500B8D-7241-43B1-AB95-A7ACD25B791B}"/>
              </a:ext>
            </a:extLst>
          </p:cNvPr>
          <p:cNvSpPr txBox="1"/>
          <p:nvPr/>
        </p:nvSpPr>
        <p:spPr>
          <a:xfrm>
            <a:off x="7223966" y="3630519"/>
            <a:ext cx="332142"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FE</a:t>
            </a:r>
          </a:p>
        </p:txBody>
      </p:sp>
      <p:sp>
        <p:nvSpPr>
          <p:cNvPr id="163" name="ZoneTexte 162">
            <a:extLst>
              <a:ext uri="{FF2B5EF4-FFF2-40B4-BE49-F238E27FC236}">
                <a16:creationId xmlns:a16="http://schemas.microsoft.com/office/drawing/2014/main" xmlns="" id="{63646854-F46D-4215-97EA-DEC6FAE39618}"/>
              </a:ext>
            </a:extLst>
          </p:cNvPr>
          <p:cNvSpPr txBox="1"/>
          <p:nvPr/>
        </p:nvSpPr>
        <p:spPr>
          <a:xfrm>
            <a:off x="7223966" y="3752439"/>
            <a:ext cx="274434"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G</a:t>
            </a:r>
          </a:p>
        </p:txBody>
      </p:sp>
      <p:sp>
        <p:nvSpPr>
          <p:cNvPr id="164" name="ZoneTexte 163">
            <a:extLst>
              <a:ext uri="{FF2B5EF4-FFF2-40B4-BE49-F238E27FC236}">
                <a16:creationId xmlns:a16="http://schemas.microsoft.com/office/drawing/2014/main" xmlns="" id="{1D77492C-D652-4421-8390-09B2C386DE90}"/>
              </a:ext>
            </a:extLst>
          </p:cNvPr>
          <p:cNvSpPr txBox="1"/>
          <p:nvPr/>
        </p:nvSpPr>
        <p:spPr>
          <a:xfrm>
            <a:off x="7223966" y="3874359"/>
            <a:ext cx="28084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M</a:t>
            </a:r>
          </a:p>
        </p:txBody>
      </p:sp>
      <p:sp>
        <p:nvSpPr>
          <p:cNvPr id="172" name="Rectangle 171">
            <a:extLst>
              <a:ext uri="{FF2B5EF4-FFF2-40B4-BE49-F238E27FC236}">
                <a16:creationId xmlns:a16="http://schemas.microsoft.com/office/drawing/2014/main" xmlns="" id="{C8F8A0FE-76C1-441E-93A3-4D9B59B68C49}"/>
              </a:ext>
            </a:extLst>
          </p:cNvPr>
          <p:cNvSpPr/>
          <p:nvPr/>
        </p:nvSpPr>
        <p:spPr>
          <a:xfrm>
            <a:off x="7373554" y="4940888"/>
            <a:ext cx="231164" cy="934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3" name="ZoneTexte 172">
            <a:extLst>
              <a:ext uri="{FF2B5EF4-FFF2-40B4-BE49-F238E27FC236}">
                <a16:creationId xmlns:a16="http://schemas.microsoft.com/office/drawing/2014/main" xmlns="" id="{277039F0-0DFE-48F5-8D65-4D5ED89EB973}"/>
              </a:ext>
            </a:extLst>
          </p:cNvPr>
          <p:cNvSpPr txBox="1"/>
          <p:nvPr/>
        </p:nvSpPr>
        <p:spPr>
          <a:xfrm>
            <a:off x="7272662" y="4883149"/>
            <a:ext cx="428322"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2/8C</a:t>
            </a:r>
          </a:p>
        </p:txBody>
      </p:sp>
      <p:sp>
        <p:nvSpPr>
          <p:cNvPr id="174" name="ZoneTexte 173">
            <a:extLst>
              <a:ext uri="{FF2B5EF4-FFF2-40B4-BE49-F238E27FC236}">
                <a16:creationId xmlns:a16="http://schemas.microsoft.com/office/drawing/2014/main" xmlns="" id="{97B6867D-96E5-4D9C-BD9D-F730CF9D9D22}"/>
              </a:ext>
            </a:extLst>
          </p:cNvPr>
          <p:cNvSpPr txBox="1"/>
          <p:nvPr/>
        </p:nvSpPr>
        <p:spPr>
          <a:xfrm>
            <a:off x="7272662" y="5006388"/>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B</a:t>
            </a:r>
          </a:p>
        </p:txBody>
      </p:sp>
      <p:sp>
        <p:nvSpPr>
          <p:cNvPr id="179" name="ZoneTexte 178">
            <a:extLst>
              <a:ext uri="{FF2B5EF4-FFF2-40B4-BE49-F238E27FC236}">
                <a16:creationId xmlns:a16="http://schemas.microsoft.com/office/drawing/2014/main" xmlns="" id="{E98F3449-4B75-4193-B9BE-5FB9E54FC3F1}"/>
              </a:ext>
            </a:extLst>
          </p:cNvPr>
          <p:cNvSpPr txBox="1"/>
          <p:nvPr/>
        </p:nvSpPr>
        <p:spPr>
          <a:xfrm>
            <a:off x="7272662" y="5123060"/>
            <a:ext cx="268022"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D</a:t>
            </a:r>
          </a:p>
        </p:txBody>
      </p:sp>
      <p:sp>
        <p:nvSpPr>
          <p:cNvPr id="180" name="ZoneTexte 179">
            <a:extLst>
              <a:ext uri="{FF2B5EF4-FFF2-40B4-BE49-F238E27FC236}">
                <a16:creationId xmlns:a16="http://schemas.microsoft.com/office/drawing/2014/main" xmlns="" id="{7B6F156D-B9C9-425A-AA03-F0F36080D100}"/>
              </a:ext>
            </a:extLst>
          </p:cNvPr>
          <p:cNvSpPr txBox="1"/>
          <p:nvPr/>
        </p:nvSpPr>
        <p:spPr>
          <a:xfrm>
            <a:off x="7272662" y="5233934"/>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E</a:t>
            </a:r>
          </a:p>
        </p:txBody>
      </p:sp>
      <p:sp>
        <p:nvSpPr>
          <p:cNvPr id="181" name="ZoneTexte 180">
            <a:extLst>
              <a:ext uri="{FF2B5EF4-FFF2-40B4-BE49-F238E27FC236}">
                <a16:creationId xmlns:a16="http://schemas.microsoft.com/office/drawing/2014/main" xmlns="" id="{CE127B6F-3DBB-4D9B-857D-43735AB71E15}"/>
              </a:ext>
            </a:extLst>
          </p:cNvPr>
          <p:cNvSpPr txBox="1"/>
          <p:nvPr/>
        </p:nvSpPr>
        <p:spPr>
          <a:xfrm>
            <a:off x="7272662" y="5355854"/>
            <a:ext cx="332142"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FE</a:t>
            </a:r>
          </a:p>
        </p:txBody>
      </p:sp>
      <p:sp>
        <p:nvSpPr>
          <p:cNvPr id="182" name="ZoneTexte 181">
            <a:extLst>
              <a:ext uri="{FF2B5EF4-FFF2-40B4-BE49-F238E27FC236}">
                <a16:creationId xmlns:a16="http://schemas.microsoft.com/office/drawing/2014/main" xmlns="" id="{70D9532E-1F21-4829-B9F9-0AFBA0536BA2}"/>
              </a:ext>
            </a:extLst>
          </p:cNvPr>
          <p:cNvSpPr txBox="1"/>
          <p:nvPr/>
        </p:nvSpPr>
        <p:spPr>
          <a:xfrm>
            <a:off x="7272662" y="5477774"/>
            <a:ext cx="274434"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G</a:t>
            </a:r>
          </a:p>
        </p:txBody>
      </p:sp>
      <p:sp>
        <p:nvSpPr>
          <p:cNvPr id="183" name="ZoneTexte 182">
            <a:extLst>
              <a:ext uri="{FF2B5EF4-FFF2-40B4-BE49-F238E27FC236}">
                <a16:creationId xmlns:a16="http://schemas.microsoft.com/office/drawing/2014/main" xmlns="" id="{E49D16BF-8474-4B71-951A-31F3DB116134}"/>
              </a:ext>
            </a:extLst>
          </p:cNvPr>
          <p:cNvSpPr txBox="1"/>
          <p:nvPr/>
        </p:nvSpPr>
        <p:spPr>
          <a:xfrm>
            <a:off x="7272662" y="5598813"/>
            <a:ext cx="28084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M</a:t>
            </a:r>
          </a:p>
        </p:txBody>
      </p:sp>
      <p:sp>
        <p:nvSpPr>
          <p:cNvPr id="189" name="ZoneTexte 188">
            <a:extLst>
              <a:ext uri="{FF2B5EF4-FFF2-40B4-BE49-F238E27FC236}">
                <a16:creationId xmlns:a16="http://schemas.microsoft.com/office/drawing/2014/main" xmlns="" id="{8AA00D9E-A607-4253-8CE4-F5CDD2A37940}"/>
              </a:ext>
            </a:extLst>
          </p:cNvPr>
          <p:cNvSpPr txBox="1"/>
          <p:nvPr/>
        </p:nvSpPr>
        <p:spPr>
          <a:xfrm>
            <a:off x="7272662" y="5723273"/>
            <a:ext cx="25519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T</a:t>
            </a:r>
          </a:p>
        </p:txBody>
      </p:sp>
      <p:sp>
        <p:nvSpPr>
          <p:cNvPr id="190" name="Rectangle 189">
            <a:extLst>
              <a:ext uri="{FF2B5EF4-FFF2-40B4-BE49-F238E27FC236}">
                <a16:creationId xmlns:a16="http://schemas.microsoft.com/office/drawing/2014/main" xmlns="" id="{52DA41FE-6B0A-464E-B381-66752188D9E7}"/>
              </a:ext>
            </a:extLst>
          </p:cNvPr>
          <p:cNvSpPr/>
          <p:nvPr/>
        </p:nvSpPr>
        <p:spPr>
          <a:xfrm>
            <a:off x="9343536" y="28825"/>
            <a:ext cx="231164" cy="858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2" name="ZoneTexte 191">
            <a:extLst>
              <a:ext uri="{FF2B5EF4-FFF2-40B4-BE49-F238E27FC236}">
                <a16:creationId xmlns:a16="http://schemas.microsoft.com/office/drawing/2014/main" xmlns="" id="{8FADDBD8-2397-4086-B7B5-1EC5C7B21EB8}"/>
              </a:ext>
            </a:extLst>
          </p:cNvPr>
          <p:cNvSpPr txBox="1"/>
          <p:nvPr/>
        </p:nvSpPr>
        <p:spPr>
          <a:xfrm>
            <a:off x="9253690" y="-11407"/>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B</a:t>
            </a:r>
          </a:p>
        </p:txBody>
      </p:sp>
      <p:sp>
        <p:nvSpPr>
          <p:cNvPr id="193" name="ZoneTexte 192">
            <a:extLst>
              <a:ext uri="{FF2B5EF4-FFF2-40B4-BE49-F238E27FC236}">
                <a16:creationId xmlns:a16="http://schemas.microsoft.com/office/drawing/2014/main" xmlns="" id="{5B130344-EDAE-4FD9-B97B-108D5B6D83C7}"/>
              </a:ext>
            </a:extLst>
          </p:cNvPr>
          <p:cNvSpPr txBox="1"/>
          <p:nvPr/>
        </p:nvSpPr>
        <p:spPr>
          <a:xfrm>
            <a:off x="9253690" y="111832"/>
            <a:ext cx="268022"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D</a:t>
            </a:r>
          </a:p>
        </p:txBody>
      </p:sp>
      <p:sp>
        <p:nvSpPr>
          <p:cNvPr id="194" name="ZoneTexte 193">
            <a:extLst>
              <a:ext uri="{FF2B5EF4-FFF2-40B4-BE49-F238E27FC236}">
                <a16:creationId xmlns:a16="http://schemas.microsoft.com/office/drawing/2014/main" xmlns="" id="{CE9012E2-D73D-4620-AE6C-CB0795EFADA2}"/>
              </a:ext>
            </a:extLst>
          </p:cNvPr>
          <p:cNvSpPr txBox="1"/>
          <p:nvPr/>
        </p:nvSpPr>
        <p:spPr>
          <a:xfrm>
            <a:off x="9253690" y="228504"/>
            <a:ext cx="274434"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G</a:t>
            </a:r>
          </a:p>
        </p:txBody>
      </p:sp>
      <p:sp>
        <p:nvSpPr>
          <p:cNvPr id="195" name="ZoneTexte 194">
            <a:extLst>
              <a:ext uri="{FF2B5EF4-FFF2-40B4-BE49-F238E27FC236}">
                <a16:creationId xmlns:a16="http://schemas.microsoft.com/office/drawing/2014/main" xmlns="" id="{D5B787CA-D8FC-4A06-879F-4A6ABE67F00B}"/>
              </a:ext>
            </a:extLst>
          </p:cNvPr>
          <p:cNvSpPr txBox="1"/>
          <p:nvPr/>
        </p:nvSpPr>
        <p:spPr>
          <a:xfrm>
            <a:off x="9253690" y="339378"/>
            <a:ext cx="28084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M</a:t>
            </a:r>
          </a:p>
        </p:txBody>
      </p:sp>
      <p:sp>
        <p:nvSpPr>
          <p:cNvPr id="196" name="ZoneTexte 195">
            <a:extLst>
              <a:ext uri="{FF2B5EF4-FFF2-40B4-BE49-F238E27FC236}">
                <a16:creationId xmlns:a16="http://schemas.microsoft.com/office/drawing/2014/main" xmlns="" id="{C28A0972-3394-48CE-8F34-C5145DA638CA}"/>
              </a:ext>
            </a:extLst>
          </p:cNvPr>
          <p:cNvSpPr txBox="1"/>
          <p:nvPr/>
        </p:nvSpPr>
        <p:spPr>
          <a:xfrm>
            <a:off x="9253690" y="461298"/>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P</a:t>
            </a:r>
          </a:p>
        </p:txBody>
      </p:sp>
      <p:sp>
        <p:nvSpPr>
          <p:cNvPr id="197" name="ZoneTexte 196">
            <a:extLst>
              <a:ext uri="{FF2B5EF4-FFF2-40B4-BE49-F238E27FC236}">
                <a16:creationId xmlns:a16="http://schemas.microsoft.com/office/drawing/2014/main" xmlns="" id="{08285F33-5486-4856-B4B4-DEAC093C291B}"/>
              </a:ext>
            </a:extLst>
          </p:cNvPr>
          <p:cNvSpPr txBox="1"/>
          <p:nvPr/>
        </p:nvSpPr>
        <p:spPr>
          <a:xfrm>
            <a:off x="9253690" y="583218"/>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S</a:t>
            </a:r>
          </a:p>
        </p:txBody>
      </p:sp>
      <p:sp>
        <p:nvSpPr>
          <p:cNvPr id="198" name="ZoneTexte 197">
            <a:extLst>
              <a:ext uri="{FF2B5EF4-FFF2-40B4-BE49-F238E27FC236}">
                <a16:creationId xmlns:a16="http://schemas.microsoft.com/office/drawing/2014/main" xmlns="" id="{58FB5169-923F-4444-8E7C-9646A9907DAF}"/>
              </a:ext>
            </a:extLst>
          </p:cNvPr>
          <p:cNvSpPr txBox="1"/>
          <p:nvPr/>
        </p:nvSpPr>
        <p:spPr>
          <a:xfrm>
            <a:off x="9253690" y="704257"/>
            <a:ext cx="25519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T</a:t>
            </a:r>
          </a:p>
        </p:txBody>
      </p:sp>
      <p:sp>
        <p:nvSpPr>
          <p:cNvPr id="200" name="Rectangle 199">
            <a:extLst>
              <a:ext uri="{FF2B5EF4-FFF2-40B4-BE49-F238E27FC236}">
                <a16:creationId xmlns:a16="http://schemas.microsoft.com/office/drawing/2014/main" xmlns="" id="{6AC29AB5-E1F1-44B4-B10F-8501CCFE4CA0}"/>
              </a:ext>
            </a:extLst>
          </p:cNvPr>
          <p:cNvSpPr/>
          <p:nvPr/>
        </p:nvSpPr>
        <p:spPr>
          <a:xfrm>
            <a:off x="9361276" y="1720612"/>
            <a:ext cx="231164" cy="726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1" name="ZoneTexte 200">
            <a:extLst>
              <a:ext uri="{FF2B5EF4-FFF2-40B4-BE49-F238E27FC236}">
                <a16:creationId xmlns:a16="http://schemas.microsoft.com/office/drawing/2014/main" xmlns="" id="{3FD438BF-DFC2-47F8-B9E7-225A2CB5D4E2}"/>
              </a:ext>
            </a:extLst>
          </p:cNvPr>
          <p:cNvSpPr txBox="1"/>
          <p:nvPr/>
        </p:nvSpPr>
        <p:spPr>
          <a:xfrm>
            <a:off x="9251580" y="1691843"/>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B</a:t>
            </a:r>
          </a:p>
        </p:txBody>
      </p:sp>
      <p:sp>
        <p:nvSpPr>
          <p:cNvPr id="202" name="ZoneTexte 201">
            <a:extLst>
              <a:ext uri="{FF2B5EF4-FFF2-40B4-BE49-F238E27FC236}">
                <a16:creationId xmlns:a16="http://schemas.microsoft.com/office/drawing/2014/main" xmlns="" id="{7A292DF3-0DB3-4EC1-98B1-97AC23D94F0E}"/>
              </a:ext>
            </a:extLst>
          </p:cNvPr>
          <p:cNvSpPr txBox="1"/>
          <p:nvPr/>
        </p:nvSpPr>
        <p:spPr>
          <a:xfrm>
            <a:off x="9251580" y="1815082"/>
            <a:ext cx="268022"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D</a:t>
            </a:r>
          </a:p>
        </p:txBody>
      </p:sp>
      <p:sp>
        <p:nvSpPr>
          <p:cNvPr id="203" name="ZoneTexte 202">
            <a:extLst>
              <a:ext uri="{FF2B5EF4-FFF2-40B4-BE49-F238E27FC236}">
                <a16:creationId xmlns:a16="http://schemas.microsoft.com/office/drawing/2014/main" xmlns="" id="{CE1C9E67-B757-4428-A002-F0323F6344E7}"/>
              </a:ext>
            </a:extLst>
          </p:cNvPr>
          <p:cNvSpPr txBox="1"/>
          <p:nvPr/>
        </p:nvSpPr>
        <p:spPr>
          <a:xfrm>
            <a:off x="9251580" y="1931754"/>
            <a:ext cx="274434"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G</a:t>
            </a:r>
          </a:p>
        </p:txBody>
      </p:sp>
      <p:sp>
        <p:nvSpPr>
          <p:cNvPr id="204" name="ZoneTexte 203">
            <a:extLst>
              <a:ext uri="{FF2B5EF4-FFF2-40B4-BE49-F238E27FC236}">
                <a16:creationId xmlns:a16="http://schemas.microsoft.com/office/drawing/2014/main" xmlns="" id="{7466526B-7F54-4F60-8D89-86439FBDDC33}"/>
              </a:ext>
            </a:extLst>
          </p:cNvPr>
          <p:cNvSpPr txBox="1"/>
          <p:nvPr/>
        </p:nvSpPr>
        <p:spPr>
          <a:xfrm>
            <a:off x="9251580" y="2042628"/>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P</a:t>
            </a:r>
          </a:p>
        </p:txBody>
      </p:sp>
      <p:sp>
        <p:nvSpPr>
          <p:cNvPr id="205" name="ZoneTexte 204">
            <a:extLst>
              <a:ext uri="{FF2B5EF4-FFF2-40B4-BE49-F238E27FC236}">
                <a16:creationId xmlns:a16="http://schemas.microsoft.com/office/drawing/2014/main" xmlns="" id="{B318B335-7C17-4C77-8CDF-563EFC94DE2B}"/>
              </a:ext>
            </a:extLst>
          </p:cNvPr>
          <p:cNvSpPr txBox="1"/>
          <p:nvPr/>
        </p:nvSpPr>
        <p:spPr>
          <a:xfrm>
            <a:off x="9251580" y="2164548"/>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S</a:t>
            </a:r>
          </a:p>
        </p:txBody>
      </p:sp>
      <p:sp>
        <p:nvSpPr>
          <p:cNvPr id="206" name="ZoneTexte 205">
            <a:extLst>
              <a:ext uri="{FF2B5EF4-FFF2-40B4-BE49-F238E27FC236}">
                <a16:creationId xmlns:a16="http://schemas.microsoft.com/office/drawing/2014/main" xmlns="" id="{DA2E6DDE-B289-4838-AAD5-9D89A5C8F43D}"/>
              </a:ext>
            </a:extLst>
          </p:cNvPr>
          <p:cNvSpPr txBox="1"/>
          <p:nvPr/>
        </p:nvSpPr>
        <p:spPr>
          <a:xfrm>
            <a:off x="9251580" y="2286468"/>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T</a:t>
            </a:r>
          </a:p>
        </p:txBody>
      </p:sp>
      <p:sp>
        <p:nvSpPr>
          <p:cNvPr id="208" name="Rectangle 207">
            <a:extLst>
              <a:ext uri="{FF2B5EF4-FFF2-40B4-BE49-F238E27FC236}">
                <a16:creationId xmlns:a16="http://schemas.microsoft.com/office/drawing/2014/main" xmlns="" id="{183D8AE3-9AEE-4356-A291-7DCD76B08C14}"/>
              </a:ext>
            </a:extLst>
          </p:cNvPr>
          <p:cNvSpPr/>
          <p:nvPr/>
        </p:nvSpPr>
        <p:spPr>
          <a:xfrm>
            <a:off x="9349846" y="3313256"/>
            <a:ext cx="231164" cy="478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0" name="ZoneTexte 209">
            <a:extLst>
              <a:ext uri="{FF2B5EF4-FFF2-40B4-BE49-F238E27FC236}">
                <a16:creationId xmlns:a16="http://schemas.microsoft.com/office/drawing/2014/main" xmlns="" id="{62A9500B-16EA-473F-90BA-ECC47A51FEB2}"/>
              </a:ext>
            </a:extLst>
          </p:cNvPr>
          <p:cNvSpPr txBox="1"/>
          <p:nvPr/>
        </p:nvSpPr>
        <p:spPr>
          <a:xfrm>
            <a:off x="9249584" y="3270355"/>
            <a:ext cx="268022"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D</a:t>
            </a:r>
          </a:p>
        </p:txBody>
      </p:sp>
      <p:sp>
        <p:nvSpPr>
          <p:cNvPr id="211" name="ZoneTexte 210">
            <a:extLst>
              <a:ext uri="{FF2B5EF4-FFF2-40B4-BE49-F238E27FC236}">
                <a16:creationId xmlns:a16="http://schemas.microsoft.com/office/drawing/2014/main" xmlns="" id="{5ADABA8B-D7CC-480D-A3B0-0B8402A6A993}"/>
              </a:ext>
            </a:extLst>
          </p:cNvPr>
          <p:cNvSpPr txBox="1"/>
          <p:nvPr/>
        </p:nvSpPr>
        <p:spPr>
          <a:xfrm>
            <a:off x="9249584" y="3387027"/>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P</a:t>
            </a:r>
          </a:p>
        </p:txBody>
      </p:sp>
      <p:sp>
        <p:nvSpPr>
          <p:cNvPr id="212" name="ZoneTexte 211">
            <a:extLst>
              <a:ext uri="{FF2B5EF4-FFF2-40B4-BE49-F238E27FC236}">
                <a16:creationId xmlns:a16="http://schemas.microsoft.com/office/drawing/2014/main" xmlns="" id="{7FD65DD6-CE7A-41CA-B8D9-158C6AA97F75}"/>
              </a:ext>
            </a:extLst>
          </p:cNvPr>
          <p:cNvSpPr txBox="1"/>
          <p:nvPr/>
        </p:nvSpPr>
        <p:spPr>
          <a:xfrm>
            <a:off x="9249584" y="3497901"/>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S</a:t>
            </a:r>
          </a:p>
        </p:txBody>
      </p:sp>
      <p:sp>
        <p:nvSpPr>
          <p:cNvPr id="213" name="ZoneTexte 212">
            <a:extLst>
              <a:ext uri="{FF2B5EF4-FFF2-40B4-BE49-F238E27FC236}">
                <a16:creationId xmlns:a16="http://schemas.microsoft.com/office/drawing/2014/main" xmlns="" id="{299F4400-116E-4A63-B12D-8E3F266F899A}"/>
              </a:ext>
            </a:extLst>
          </p:cNvPr>
          <p:cNvSpPr txBox="1"/>
          <p:nvPr/>
        </p:nvSpPr>
        <p:spPr>
          <a:xfrm>
            <a:off x="9249584" y="3619821"/>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T</a:t>
            </a:r>
          </a:p>
        </p:txBody>
      </p:sp>
      <p:sp>
        <p:nvSpPr>
          <p:cNvPr id="215" name="Rectangle 214">
            <a:extLst>
              <a:ext uri="{FF2B5EF4-FFF2-40B4-BE49-F238E27FC236}">
                <a16:creationId xmlns:a16="http://schemas.microsoft.com/office/drawing/2014/main" xmlns="" id="{E3D3A61F-35EE-4E9F-9F94-9D200B9C58C4}"/>
              </a:ext>
            </a:extLst>
          </p:cNvPr>
          <p:cNvSpPr/>
          <p:nvPr/>
        </p:nvSpPr>
        <p:spPr>
          <a:xfrm>
            <a:off x="9338879" y="5036769"/>
            <a:ext cx="231164" cy="267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7" name="ZoneTexte 216">
            <a:extLst>
              <a:ext uri="{FF2B5EF4-FFF2-40B4-BE49-F238E27FC236}">
                <a16:creationId xmlns:a16="http://schemas.microsoft.com/office/drawing/2014/main" xmlns="" id="{32B7674B-CD29-4B24-8AED-FE413406369F}"/>
              </a:ext>
            </a:extLst>
          </p:cNvPr>
          <p:cNvSpPr txBox="1"/>
          <p:nvPr/>
        </p:nvSpPr>
        <p:spPr>
          <a:xfrm>
            <a:off x="9253741" y="4997031"/>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P</a:t>
            </a:r>
          </a:p>
        </p:txBody>
      </p:sp>
      <p:sp>
        <p:nvSpPr>
          <p:cNvPr id="218" name="ZoneTexte 217">
            <a:extLst>
              <a:ext uri="{FF2B5EF4-FFF2-40B4-BE49-F238E27FC236}">
                <a16:creationId xmlns:a16="http://schemas.microsoft.com/office/drawing/2014/main" xmlns="" id="{7C55B97F-3760-45E8-B98F-F433D4E4E616}"/>
              </a:ext>
            </a:extLst>
          </p:cNvPr>
          <p:cNvSpPr txBox="1"/>
          <p:nvPr/>
        </p:nvSpPr>
        <p:spPr>
          <a:xfrm>
            <a:off x="9253741" y="5107905"/>
            <a:ext cx="261610"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S</a:t>
            </a:r>
          </a:p>
        </p:txBody>
      </p:sp>
      <p:sp>
        <p:nvSpPr>
          <p:cNvPr id="220" name="ZoneTexte 219">
            <a:extLst>
              <a:ext uri="{FF2B5EF4-FFF2-40B4-BE49-F238E27FC236}">
                <a16:creationId xmlns:a16="http://schemas.microsoft.com/office/drawing/2014/main" xmlns="" id="{77520001-C4D3-4A9A-BC03-6DF08B7599DD}"/>
              </a:ext>
            </a:extLst>
          </p:cNvPr>
          <p:cNvSpPr txBox="1"/>
          <p:nvPr/>
        </p:nvSpPr>
        <p:spPr>
          <a:xfrm>
            <a:off x="7548540" y="171836"/>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3</a:t>
            </a:r>
          </a:p>
        </p:txBody>
      </p:sp>
      <p:sp>
        <p:nvSpPr>
          <p:cNvPr id="221" name="ZoneTexte 220">
            <a:extLst>
              <a:ext uri="{FF2B5EF4-FFF2-40B4-BE49-F238E27FC236}">
                <a16:creationId xmlns:a16="http://schemas.microsoft.com/office/drawing/2014/main" xmlns="" id="{2366647D-C516-4675-AEE3-B3EBE94E80FB}"/>
              </a:ext>
            </a:extLst>
          </p:cNvPr>
          <p:cNvSpPr txBox="1"/>
          <p:nvPr/>
        </p:nvSpPr>
        <p:spPr>
          <a:xfrm>
            <a:off x="7548540" y="602808"/>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222" name="ZoneTexte 221">
            <a:extLst>
              <a:ext uri="{FF2B5EF4-FFF2-40B4-BE49-F238E27FC236}">
                <a16:creationId xmlns:a16="http://schemas.microsoft.com/office/drawing/2014/main" xmlns="" id="{2AE155EE-4411-4B3B-9DFF-FE3952236101}"/>
              </a:ext>
            </a:extLst>
          </p:cNvPr>
          <p:cNvSpPr txBox="1"/>
          <p:nvPr/>
        </p:nvSpPr>
        <p:spPr>
          <a:xfrm>
            <a:off x="7548540" y="1039495"/>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1</a:t>
            </a:r>
          </a:p>
        </p:txBody>
      </p:sp>
      <p:sp>
        <p:nvSpPr>
          <p:cNvPr id="223" name="ZoneTexte 222">
            <a:extLst>
              <a:ext uri="{FF2B5EF4-FFF2-40B4-BE49-F238E27FC236}">
                <a16:creationId xmlns:a16="http://schemas.microsoft.com/office/drawing/2014/main" xmlns="" id="{FF9B66B3-81C8-48B6-A2CD-8B76CBA24486}"/>
              </a:ext>
            </a:extLst>
          </p:cNvPr>
          <p:cNvSpPr txBox="1"/>
          <p:nvPr/>
        </p:nvSpPr>
        <p:spPr>
          <a:xfrm>
            <a:off x="7548540" y="1474278"/>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a:t>
            </a:r>
          </a:p>
        </p:txBody>
      </p:sp>
      <p:sp>
        <p:nvSpPr>
          <p:cNvPr id="224" name="ZoneTexte 223">
            <a:extLst>
              <a:ext uri="{FF2B5EF4-FFF2-40B4-BE49-F238E27FC236}">
                <a16:creationId xmlns:a16="http://schemas.microsoft.com/office/drawing/2014/main" xmlns="" id="{E73AF20B-B22E-4978-B99E-D5D7AEE0DDE5}"/>
              </a:ext>
            </a:extLst>
          </p:cNvPr>
          <p:cNvSpPr txBox="1"/>
          <p:nvPr/>
        </p:nvSpPr>
        <p:spPr>
          <a:xfrm>
            <a:off x="7548540" y="1682640"/>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3</a:t>
            </a:r>
          </a:p>
        </p:txBody>
      </p:sp>
      <p:sp>
        <p:nvSpPr>
          <p:cNvPr id="225" name="ZoneTexte 224">
            <a:extLst>
              <a:ext uri="{FF2B5EF4-FFF2-40B4-BE49-F238E27FC236}">
                <a16:creationId xmlns:a16="http://schemas.microsoft.com/office/drawing/2014/main" xmlns="" id="{69B5DA95-DA34-4ED5-BF04-AD37BA114CD5}"/>
              </a:ext>
            </a:extLst>
          </p:cNvPr>
          <p:cNvSpPr txBox="1"/>
          <p:nvPr/>
        </p:nvSpPr>
        <p:spPr>
          <a:xfrm>
            <a:off x="7548540" y="2157851"/>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226" name="ZoneTexte 225">
            <a:extLst>
              <a:ext uri="{FF2B5EF4-FFF2-40B4-BE49-F238E27FC236}">
                <a16:creationId xmlns:a16="http://schemas.microsoft.com/office/drawing/2014/main" xmlns="" id="{D790FB2F-9425-44DF-981F-2558A9AA4F20}"/>
              </a:ext>
            </a:extLst>
          </p:cNvPr>
          <p:cNvSpPr txBox="1"/>
          <p:nvPr/>
        </p:nvSpPr>
        <p:spPr>
          <a:xfrm>
            <a:off x="7548540" y="2636872"/>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1</a:t>
            </a:r>
          </a:p>
        </p:txBody>
      </p:sp>
      <p:sp>
        <p:nvSpPr>
          <p:cNvPr id="227" name="ZoneTexte 226">
            <a:extLst>
              <a:ext uri="{FF2B5EF4-FFF2-40B4-BE49-F238E27FC236}">
                <a16:creationId xmlns:a16="http://schemas.microsoft.com/office/drawing/2014/main" xmlns="" id="{99205A8C-480B-43B0-BAEF-54536A0417C9}"/>
              </a:ext>
            </a:extLst>
          </p:cNvPr>
          <p:cNvSpPr txBox="1"/>
          <p:nvPr/>
        </p:nvSpPr>
        <p:spPr>
          <a:xfrm>
            <a:off x="7548540" y="3115892"/>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a:t>
            </a:r>
          </a:p>
        </p:txBody>
      </p:sp>
      <p:sp>
        <p:nvSpPr>
          <p:cNvPr id="228" name="ZoneTexte 227">
            <a:extLst>
              <a:ext uri="{FF2B5EF4-FFF2-40B4-BE49-F238E27FC236}">
                <a16:creationId xmlns:a16="http://schemas.microsoft.com/office/drawing/2014/main" xmlns="" id="{00D71A93-4FA6-4BBA-A701-12204AFF79BB}"/>
              </a:ext>
            </a:extLst>
          </p:cNvPr>
          <p:cNvSpPr txBox="1"/>
          <p:nvPr/>
        </p:nvSpPr>
        <p:spPr>
          <a:xfrm>
            <a:off x="7548540" y="3357408"/>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3</a:t>
            </a:r>
          </a:p>
        </p:txBody>
      </p:sp>
      <p:sp>
        <p:nvSpPr>
          <p:cNvPr id="229" name="ZoneTexte 228">
            <a:extLst>
              <a:ext uri="{FF2B5EF4-FFF2-40B4-BE49-F238E27FC236}">
                <a16:creationId xmlns:a16="http://schemas.microsoft.com/office/drawing/2014/main" xmlns="" id="{EF5F8570-781F-4E9B-B670-494FF21B85EB}"/>
              </a:ext>
            </a:extLst>
          </p:cNvPr>
          <p:cNvSpPr txBox="1"/>
          <p:nvPr/>
        </p:nvSpPr>
        <p:spPr>
          <a:xfrm>
            <a:off x="7548361" y="3820914"/>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230" name="ZoneTexte 229">
            <a:extLst>
              <a:ext uri="{FF2B5EF4-FFF2-40B4-BE49-F238E27FC236}">
                <a16:creationId xmlns:a16="http://schemas.microsoft.com/office/drawing/2014/main" xmlns="" id="{E9848049-8CC9-4D96-BCEF-91B002EDB45A}"/>
              </a:ext>
            </a:extLst>
          </p:cNvPr>
          <p:cNvSpPr txBox="1"/>
          <p:nvPr/>
        </p:nvSpPr>
        <p:spPr>
          <a:xfrm>
            <a:off x="7548540" y="4286240"/>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1</a:t>
            </a:r>
          </a:p>
        </p:txBody>
      </p:sp>
      <p:sp>
        <p:nvSpPr>
          <p:cNvPr id="231" name="ZoneTexte 230">
            <a:extLst>
              <a:ext uri="{FF2B5EF4-FFF2-40B4-BE49-F238E27FC236}">
                <a16:creationId xmlns:a16="http://schemas.microsoft.com/office/drawing/2014/main" xmlns="" id="{809718AD-C021-49FF-80C4-A1DE9FDFE77F}"/>
              </a:ext>
            </a:extLst>
          </p:cNvPr>
          <p:cNvSpPr txBox="1"/>
          <p:nvPr/>
        </p:nvSpPr>
        <p:spPr>
          <a:xfrm>
            <a:off x="7548968" y="4753556"/>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a:t>
            </a:r>
          </a:p>
        </p:txBody>
      </p:sp>
      <p:sp>
        <p:nvSpPr>
          <p:cNvPr id="232" name="ZoneTexte 231">
            <a:extLst>
              <a:ext uri="{FF2B5EF4-FFF2-40B4-BE49-F238E27FC236}">
                <a16:creationId xmlns:a16="http://schemas.microsoft.com/office/drawing/2014/main" xmlns="" id="{2C161838-C626-4F02-AB1A-DD1381ACF31C}"/>
              </a:ext>
            </a:extLst>
          </p:cNvPr>
          <p:cNvSpPr txBox="1"/>
          <p:nvPr/>
        </p:nvSpPr>
        <p:spPr>
          <a:xfrm>
            <a:off x="7548540" y="5140960"/>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3</a:t>
            </a:r>
          </a:p>
        </p:txBody>
      </p:sp>
      <p:sp>
        <p:nvSpPr>
          <p:cNvPr id="233" name="ZoneTexte 232">
            <a:extLst>
              <a:ext uri="{FF2B5EF4-FFF2-40B4-BE49-F238E27FC236}">
                <a16:creationId xmlns:a16="http://schemas.microsoft.com/office/drawing/2014/main" xmlns="" id="{EB2B9EF2-ACD0-45B8-913B-DA462E3CE2AB}"/>
              </a:ext>
            </a:extLst>
          </p:cNvPr>
          <p:cNvSpPr txBox="1"/>
          <p:nvPr/>
        </p:nvSpPr>
        <p:spPr>
          <a:xfrm>
            <a:off x="7547082" y="5555233"/>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234" name="ZoneTexte 233">
            <a:extLst>
              <a:ext uri="{FF2B5EF4-FFF2-40B4-BE49-F238E27FC236}">
                <a16:creationId xmlns:a16="http://schemas.microsoft.com/office/drawing/2014/main" xmlns="" id="{ADBF88B5-FD0E-4897-A18C-85B6F1AA88C8}"/>
              </a:ext>
            </a:extLst>
          </p:cNvPr>
          <p:cNvSpPr txBox="1"/>
          <p:nvPr/>
        </p:nvSpPr>
        <p:spPr>
          <a:xfrm>
            <a:off x="7548848" y="5976357"/>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1</a:t>
            </a:r>
          </a:p>
        </p:txBody>
      </p:sp>
      <p:sp>
        <p:nvSpPr>
          <p:cNvPr id="235" name="ZoneTexte 234">
            <a:extLst>
              <a:ext uri="{FF2B5EF4-FFF2-40B4-BE49-F238E27FC236}">
                <a16:creationId xmlns:a16="http://schemas.microsoft.com/office/drawing/2014/main" xmlns="" id="{F3616AA0-66A6-463E-BD91-ABB85AF6AE07}"/>
              </a:ext>
            </a:extLst>
          </p:cNvPr>
          <p:cNvSpPr txBox="1"/>
          <p:nvPr/>
        </p:nvSpPr>
        <p:spPr>
          <a:xfrm>
            <a:off x="7548540" y="6397682"/>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a:t>
            </a:r>
          </a:p>
        </p:txBody>
      </p:sp>
      <p:sp>
        <p:nvSpPr>
          <p:cNvPr id="236" name="ZoneTexte 235">
            <a:extLst>
              <a:ext uri="{FF2B5EF4-FFF2-40B4-BE49-F238E27FC236}">
                <a16:creationId xmlns:a16="http://schemas.microsoft.com/office/drawing/2014/main" xmlns="" id="{1DE10FCB-59CE-4015-83C6-A253C2C44B96}"/>
              </a:ext>
            </a:extLst>
          </p:cNvPr>
          <p:cNvSpPr txBox="1"/>
          <p:nvPr/>
        </p:nvSpPr>
        <p:spPr>
          <a:xfrm>
            <a:off x="9882678" y="6160702"/>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0.00</a:t>
            </a:r>
          </a:p>
        </p:txBody>
      </p:sp>
      <p:sp>
        <p:nvSpPr>
          <p:cNvPr id="237" name="ZoneTexte 236">
            <a:extLst>
              <a:ext uri="{FF2B5EF4-FFF2-40B4-BE49-F238E27FC236}">
                <a16:creationId xmlns:a16="http://schemas.microsoft.com/office/drawing/2014/main" xmlns="" id="{B2B694E5-D034-44E2-9EAE-AA9C2EBFC97F}"/>
              </a:ext>
            </a:extLst>
          </p:cNvPr>
          <p:cNvSpPr txBox="1"/>
          <p:nvPr/>
        </p:nvSpPr>
        <p:spPr>
          <a:xfrm>
            <a:off x="9882678" y="5891850"/>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0.25</a:t>
            </a:r>
          </a:p>
        </p:txBody>
      </p:sp>
      <p:sp>
        <p:nvSpPr>
          <p:cNvPr id="238" name="ZoneTexte 237">
            <a:extLst>
              <a:ext uri="{FF2B5EF4-FFF2-40B4-BE49-F238E27FC236}">
                <a16:creationId xmlns:a16="http://schemas.microsoft.com/office/drawing/2014/main" xmlns="" id="{A2B1BEBE-F6D3-4AB4-A982-09BD7BB51176}"/>
              </a:ext>
            </a:extLst>
          </p:cNvPr>
          <p:cNvSpPr txBox="1"/>
          <p:nvPr/>
        </p:nvSpPr>
        <p:spPr>
          <a:xfrm>
            <a:off x="9882678" y="5622998"/>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0.50</a:t>
            </a:r>
          </a:p>
        </p:txBody>
      </p:sp>
      <p:sp>
        <p:nvSpPr>
          <p:cNvPr id="239" name="ZoneTexte 238">
            <a:extLst>
              <a:ext uri="{FF2B5EF4-FFF2-40B4-BE49-F238E27FC236}">
                <a16:creationId xmlns:a16="http://schemas.microsoft.com/office/drawing/2014/main" xmlns="" id="{6B3D87F5-12C4-45F9-91E0-5728C6B71B40}"/>
              </a:ext>
            </a:extLst>
          </p:cNvPr>
          <p:cNvSpPr txBox="1"/>
          <p:nvPr/>
        </p:nvSpPr>
        <p:spPr>
          <a:xfrm>
            <a:off x="9882678" y="5354147"/>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0.75</a:t>
            </a:r>
          </a:p>
        </p:txBody>
      </p:sp>
      <p:sp>
        <p:nvSpPr>
          <p:cNvPr id="240" name="ZoneTexte 239">
            <a:extLst>
              <a:ext uri="{FF2B5EF4-FFF2-40B4-BE49-F238E27FC236}">
                <a16:creationId xmlns:a16="http://schemas.microsoft.com/office/drawing/2014/main" xmlns="" id="{1EC07598-7A0B-43E9-A3F1-7BCCBB155747}"/>
              </a:ext>
            </a:extLst>
          </p:cNvPr>
          <p:cNvSpPr txBox="1"/>
          <p:nvPr/>
        </p:nvSpPr>
        <p:spPr>
          <a:xfrm>
            <a:off x="9882678" y="5085296"/>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1.00</a:t>
            </a:r>
          </a:p>
        </p:txBody>
      </p:sp>
      <p:sp>
        <p:nvSpPr>
          <p:cNvPr id="241" name="ZoneTexte 240">
            <a:extLst>
              <a:ext uri="{FF2B5EF4-FFF2-40B4-BE49-F238E27FC236}">
                <a16:creationId xmlns:a16="http://schemas.microsoft.com/office/drawing/2014/main" xmlns="" id="{79F1EA6A-0498-4ABD-A616-AE14B7C4C48E}"/>
              </a:ext>
            </a:extLst>
          </p:cNvPr>
          <p:cNvSpPr txBox="1"/>
          <p:nvPr/>
        </p:nvSpPr>
        <p:spPr>
          <a:xfrm>
            <a:off x="9881300" y="4616204"/>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0.00</a:t>
            </a:r>
          </a:p>
        </p:txBody>
      </p:sp>
      <p:sp>
        <p:nvSpPr>
          <p:cNvPr id="242" name="ZoneTexte 241">
            <a:extLst>
              <a:ext uri="{FF2B5EF4-FFF2-40B4-BE49-F238E27FC236}">
                <a16:creationId xmlns:a16="http://schemas.microsoft.com/office/drawing/2014/main" xmlns="" id="{8D622D48-72A9-4B0B-AEE4-2BE02AE52469}"/>
              </a:ext>
            </a:extLst>
          </p:cNvPr>
          <p:cNvSpPr txBox="1"/>
          <p:nvPr/>
        </p:nvSpPr>
        <p:spPr>
          <a:xfrm>
            <a:off x="9881300" y="4344018"/>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0.25</a:t>
            </a:r>
          </a:p>
        </p:txBody>
      </p:sp>
      <p:sp>
        <p:nvSpPr>
          <p:cNvPr id="243" name="ZoneTexte 242">
            <a:extLst>
              <a:ext uri="{FF2B5EF4-FFF2-40B4-BE49-F238E27FC236}">
                <a16:creationId xmlns:a16="http://schemas.microsoft.com/office/drawing/2014/main" xmlns="" id="{B04E6709-BAA0-430E-B626-40F87DEB3686}"/>
              </a:ext>
            </a:extLst>
          </p:cNvPr>
          <p:cNvSpPr txBox="1"/>
          <p:nvPr/>
        </p:nvSpPr>
        <p:spPr>
          <a:xfrm>
            <a:off x="9881300" y="4071833"/>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0.50</a:t>
            </a:r>
          </a:p>
        </p:txBody>
      </p:sp>
      <p:sp>
        <p:nvSpPr>
          <p:cNvPr id="244" name="ZoneTexte 243">
            <a:extLst>
              <a:ext uri="{FF2B5EF4-FFF2-40B4-BE49-F238E27FC236}">
                <a16:creationId xmlns:a16="http://schemas.microsoft.com/office/drawing/2014/main" xmlns="" id="{FAD2511A-0E8B-4063-B609-A2C60A5084FA}"/>
              </a:ext>
            </a:extLst>
          </p:cNvPr>
          <p:cNvSpPr txBox="1"/>
          <p:nvPr/>
        </p:nvSpPr>
        <p:spPr>
          <a:xfrm>
            <a:off x="9881300" y="3799648"/>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0.75</a:t>
            </a:r>
          </a:p>
        </p:txBody>
      </p:sp>
      <p:sp>
        <p:nvSpPr>
          <p:cNvPr id="245" name="ZoneTexte 244">
            <a:extLst>
              <a:ext uri="{FF2B5EF4-FFF2-40B4-BE49-F238E27FC236}">
                <a16:creationId xmlns:a16="http://schemas.microsoft.com/office/drawing/2014/main" xmlns="" id="{AD9226A0-1294-4D49-984C-002563285BF2}"/>
              </a:ext>
            </a:extLst>
          </p:cNvPr>
          <p:cNvSpPr txBox="1"/>
          <p:nvPr/>
        </p:nvSpPr>
        <p:spPr>
          <a:xfrm>
            <a:off x="9881300" y="3527463"/>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1.00</a:t>
            </a:r>
          </a:p>
        </p:txBody>
      </p:sp>
      <p:sp>
        <p:nvSpPr>
          <p:cNvPr id="246" name="ZoneTexte 245">
            <a:extLst>
              <a:ext uri="{FF2B5EF4-FFF2-40B4-BE49-F238E27FC236}">
                <a16:creationId xmlns:a16="http://schemas.microsoft.com/office/drawing/2014/main" xmlns="" id="{615E0501-56B8-4414-8438-DDF582603690}"/>
              </a:ext>
            </a:extLst>
          </p:cNvPr>
          <p:cNvSpPr txBox="1"/>
          <p:nvPr/>
        </p:nvSpPr>
        <p:spPr>
          <a:xfrm>
            <a:off x="9882616" y="3065279"/>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0.00</a:t>
            </a:r>
          </a:p>
        </p:txBody>
      </p:sp>
      <p:sp>
        <p:nvSpPr>
          <p:cNvPr id="247" name="ZoneTexte 246">
            <a:extLst>
              <a:ext uri="{FF2B5EF4-FFF2-40B4-BE49-F238E27FC236}">
                <a16:creationId xmlns:a16="http://schemas.microsoft.com/office/drawing/2014/main" xmlns="" id="{2DF94FAF-BEF1-4887-A4AC-8B59C9A6B470}"/>
              </a:ext>
            </a:extLst>
          </p:cNvPr>
          <p:cNvSpPr txBox="1"/>
          <p:nvPr/>
        </p:nvSpPr>
        <p:spPr>
          <a:xfrm>
            <a:off x="9882616" y="2795475"/>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0.25</a:t>
            </a:r>
          </a:p>
        </p:txBody>
      </p:sp>
      <p:sp>
        <p:nvSpPr>
          <p:cNvPr id="248" name="ZoneTexte 247">
            <a:extLst>
              <a:ext uri="{FF2B5EF4-FFF2-40B4-BE49-F238E27FC236}">
                <a16:creationId xmlns:a16="http://schemas.microsoft.com/office/drawing/2014/main" xmlns="" id="{5BA802C6-627D-4BDA-9D51-002A9790C72B}"/>
              </a:ext>
            </a:extLst>
          </p:cNvPr>
          <p:cNvSpPr txBox="1"/>
          <p:nvPr/>
        </p:nvSpPr>
        <p:spPr>
          <a:xfrm>
            <a:off x="9882616" y="2525671"/>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0.50</a:t>
            </a:r>
          </a:p>
        </p:txBody>
      </p:sp>
      <p:sp>
        <p:nvSpPr>
          <p:cNvPr id="249" name="ZoneTexte 248">
            <a:extLst>
              <a:ext uri="{FF2B5EF4-FFF2-40B4-BE49-F238E27FC236}">
                <a16:creationId xmlns:a16="http://schemas.microsoft.com/office/drawing/2014/main" xmlns="" id="{7EE447CD-7C49-4B37-A681-2DA8C0B95869}"/>
              </a:ext>
            </a:extLst>
          </p:cNvPr>
          <p:cNvSpPr txBox="1"/>
          <p:nvPr/>
        </p:nvSpPr>
        <p:spPr>
          <a:xfrm>
            <a:off x="9882616" y="2255867"/>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0.75</a:t>
            </a:r>
          </a:p>
        </p:txBody>
      </p:sp>
      <p:sp>
        <p:nvSpPr>
          <p:cNvPr id="250" name="ZoneTexte 249">
            <a:extLst>
              <a:ext uri="{FF2B5EF4-FFF2-40B4-BE49-F238E27FC236}">
                <a16:creationId xmlns:a16="http://schemas.microsoft.com/office/drawing/2014/main" xmlns="" id="{5DC6C8F4-0988-4AB0-AF17-945C86750F5B}"/>
              </a:ext>
            </a:extLst>
          </p:cNvPr>
          <p:cNvSpPr txBox="1"/>
          <p:nvPr/>
        </p:nvSpPr>
        <p:spPr>
          <a:xfrm>
            <a:off x="9882616" y="1986063"/>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1.00</a:t>
            </a:r>
          </a:p>
        </p:txBody>
      </p:sp>
      <p:sp>
        <p:nvSpPr>
          <p:cNvPr id="251" name="ZoneTexte 250">
            <a:extLst>
              <a:ext uri="{FF2B5EF4-FFF2-40B4-BE49-F238E27FC236}">
                <a16:creationId xmlns:a16="http://schemas.microsoft.com/office/drawing/2014/main" xmlns="" id="{72D23353-E074-42F2-A234-9EC68D8A4D01}"/>
              </a:ext>
            </a:extLst>
          </p:cNvPr>
          <p:cNvSpPr txBox="1"/>
          <p:nvPr/>
        </p:nvSpPr>
        <p:spPr>
          <a:xfrm>
            <a:off x="9882401" y="1520684"/>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0.00</a:t>
            </a:r>
          </a:p>
        </p:txBody>
      </p:sp>
      <p:sp>
        <p:nvSpPr>
          <p:cNvPr id="252" name="ZoneTexte 251">
            <a:extLst>
              <a:ext uri="{FF2B5EF4-FFF2-40B4-BE49-F238E27FC236}">
                <a16:creationId xmlns:a16="http://schemas.microsoft.com/office/drawing/2014/main" xmlns="" id="{5E6EEA03-B382-46D0-86A3-46C87E267F0F}"/>
              </a:ext>
            </a:extLst>
          </p:cNvPr>
          <p:cNvSpPr txBox="1"/>
          <p:nvPr/>
        </p:nvSpPr>
        <p:spPr>
          <a:xfrm>
            <a:off x="9882401" y="1250880"/>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0.25</a:t>
            </a:r>
          </a:p>
        </p:txBody>
      </p:sp>
      <p:sp>
        <p:nvSpPr>
          <p:cNvPr id="253" name="ZoneTexte 252">
            <a:extLst>
              <a:ext uri="{FF2B5EF4-FFF2-40B4-BE49-F238E27FC236}">
                <a16:creationId xmlns:a16="http://schemas.microsoft.com/office/drawing/2014/main" xmlns="" id="{37789F83-8A49-4B4F-B8C9-05D7AA6C784C}"/>
              </a:ext>
            </a:extLst>
          </p:cNvPr>
          <p:cNvSpPr txBox="1"/>
          <p:nvPr/>
        </p:nvSpPr>
        <p:spPr>
          <a:xfrm>
            <a:off x="9882401" y="981076"/>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0.50</a:t>
            </a:r>
          </a:p>
        </p:txBody>
      </p:sp>
      <p:sp>
        <p:nvSpPr>
          <p:cNvPr id="254" name="ZoneTexte 253">
            <a:extLst>
              <a:ext uri="{FF2B5EF4-FFF2-40B4-BE49-F238E27FC236}">
                <a16:creationId xmlns:a16="http://schemas.microsoft.com/office/drawing/2014/main" xmlns="" id="{CF7A1A94-DB44-4A2F-A4DF-A5DFC285869D}"/>
              </a:ext>
            </a:extLst>
          </p:cNvPr>
          <p:cNvSpPr txBox="1"/>
          <p:nvPr/>
        </p:nvSpPr>
        <p:spPr>
          <a:xfrm>
            <a:off x="9882401" y="711272"/>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0.75</a:t>
            </a:r>
          </a:p>
        </p:txBody>
      </p:sp>
      <p:sp>
        <p:nvSpPr>
          <p:cNvPr id="255" name="ZoneTexte 254">
            <a:extLst>
              <a:ext uri="{FF2B5EF4-FFF2-40B4-BE49-F238E27FC236}">
                <a16:creationId xmlns:a16="http://schemas.microsoft.com/office/drawing/2014/main" xmlns="" id="{99027396-DF43-4650-9891-6F08A80A1547}"/>
              </a:ext>
            </a:extLst>
          </p:cNvPr>
          <p:cNvSpPr txBox="1"/>
          <p:nvPr/>
        </p:nvSpPr>
        <p:spPr>
          <a:xfrm>
            <a:off x="9880496" y="441468"/>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1.00</a:t>
            </a:r>
          </a:p>
        </p:txBody>
      </p:sp>
      <p:sp>
        <p:nvSpPr>
          <p:cNvPr id="261" name="ZoneTexte 260">
            <a:extLst>
              <a:ext uri="{FF2B5EF4-FFF2-40B4-BE49-F238E27FC236}">
                <a16:creationId xmlns:a16="http://schemas.microsoft.com/office/drawing/2014/main" xmlns="" id="{C4620360-6FBA-49C9-B6E2-2E93FBCA3742}"/>
              </a:ext>
            </a:extLst>
          </p:cNvPr>
          <p:cNvSpPr txBox="1"/>
          <p:nvPr/>
        </p:nvSpPr>
        <p:spPr>
          <a:xfrm rot="16200000">
            <a:off x="10122219" y="6328099"/>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0.00</a:t>
            </a:r>
          </a:p>
        </p:txBody>
      </p:sp>
      <p:sp>
        <p:nvSpPr>
          <p:cNvPr id="262" name="ZoneTexte 261">
            <a:extLst>
              <a:ext uri="{FF2B5EF4-FFF2-40B4-BE49-F238E27FC236}">
                <a16:creationId xmlns:a16="http://schemas.microsoft.com/office/drawing/2014/main" xmlns="" id="{589FAE4E-5148-416A-85D5-D0A0B42D18A8}"/>
              </a:ext>
            </a:extLst>
          </p:cNvPr>
          <p:cNvSpPr txBox="1"/>
          <p:nvPr/>
        </p:nvSpPr>
        <p:spPr>
          <a:xfrm rot="16200000">
            <a:off x="10449953" y="6328100"/>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0.25</a:t>
            </a:r>
          </a:p>
        </p:txBody>
      </p:sp>
      <p:sp>
        <p:nvSpPr>
          <p:cNvPr id="263" name="ZoneTexte 262">
            <a:extLst>
              <a:ext uri="{FF2B5EF4-FFF2-40B4-BE49-F238E27FC236}">
                <a16:creationId xmlns:a16="http://schemas.microsoft.com/office/drawing/2014/main" xmlns="" id="{7F917A9A-5B5E-4AAC-A22A-DE4BABDA9709}"/>
              </a:ext>
            </a:extLst>
          </p:cNvPr>
          <p:cNvSpPr txBox="1"/>
          <p:nvPr/>
        </p:nvSpPr>
        <p:spPr>
          <a:xfrm rot="16200000">
            <a:off x="10777687" y="6328100"/>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0.50</a:t>
            </a:r>
          </a:p>
        </p:txBody>
      </p:sp>
      <p:sp>
        <p:nvSpPr>
          <p:cNvPr id="264" name="ZoneTexte 263">
            <a:extLst>
              <a:ext uri="{FF2B5EF4-FFF2-40B4-BE49-F238E27FC236}">
                <a16:creationId xmlns:a16="http://schemas.microsoft.com/office/drawing/2014/main" xmlns="" id="{B4540C2A-4A43-4AC0-81A7-6E58BD90C5B5}"/>
              </a:ext>
            </a:extLst>
          </p:cNvPr>
          <p:cNvSpPr txBox="1"/>
          <p:nvPr/>
        </p:nvSpPr>
        <p:spPr>
          <a:xfrm rot="16200000">
            <a:off x="11105421" y="6328100"/>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0.75</a:t>
            </a:r>
          </a:p>
        </p:txBody>
      </p:sp>
      <p:sp>
        <p:nvSpPr>
          <p:cNvPr id="265" name="ZoneTexte 264">
            <a:extLst>
              <a:ext uri="{FF2B5EF4-FFF2-40B4-BE49-F238E27FC236}">
                <a16:creationId xmlns:a16="http://schemas.microsoft.com/office/drawing/2014/main" xmlns="" id="{CDFCCC8A-032F-4562-998B-CEC1772685EE}"/>
              </a:ext>
            </a:extLst>
          </p:cNvPr>
          <p:cNvSpPr txBox="1"/>
          <p:nvPr/>
        </p:nvSpPr>
        <p:spPr>
          <a:xfrm rot="16200000">
            <a:off x="11433156" y="6328100"/>
            <a:ext cx="4090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1.00</a:t>
            </a:r>
          </a:p>
        </p:txBody>
      </p:sp>
      <p:sp>
        <p:nvSpPr>
          <p:cNvPr id="266" name="ZoneTexte 265">
            <a:extLst>
              <a:ext uri="{FF2B5EF4-FFF2-40B4-BE49-F238E27FC236}">
                <a16:creationId xmlns:a16="http://schemas.microsoft.com/office/drawing/2014/main" xmlns="" id="{BF08063C-8DA8-4DD4-9D16-FF7A7380282A}"/>
              </a:ext>
            </a:extLst>
          </p:cNvPr>
          <p:cNvSpPr txBox="1"/>
          <p:nvPr/>
        </p:nvSpPr>
        <p:spPr>
          <a:xfrm>
            <a:off x="4139135" y="2122723"/>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a:t>
            </a:r>
          </a:p>
        </p:txBody>
      </p:sp>
      <p:sp>
        <p:nvSpPr>
          <p:cNvPr id="267" name="ZoneTexte 266">
            <a:extLst>
              <a:ext uri="{FF2B5EF4-FFF2-40B4-BE49-F238E27FC236}">
                <a16:creationId xmlns:a16="http://schemas.microsoft.com/office/drawing/2014/main" xmlns="" id="{F1856AE0-9113-434E-BC8F-888CA0407F12}"/>
              </a:ext>
            </a:extLst>
          </p:cNvPr>
          <p:cNvSpPr txBox="1"/>
          <p:nvPr/>
        </p:nvSpPr>
        <p:spPr>
          <a:xfrm>
            <a:off x="4139135" y="1989299"/>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268" name="ZoneTexte 267">
            <a:extLst>
              <a:ext uri="{FF2B5EF4-FFF2-40B4-BE49-F238E27FC236}">
                <a16:creationId xmlns:a16="http://schemas.microsoft.com/office/drawing/2014/main" xmlns="" id="{CF3CD2B6-35E4-41C8-B150-4583AABA644D}"/>
              </a:ext>
            </a:extLst>
          </p:cNvPr>
          <p:cNvSpPr txBox="1"/>
          <p:nvPr/>
        </p:nvSpPr>
        <p:spPr>
          <a:xfrm>
            <a:off x="4139135" y="1855875"/>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4</a:t>
            </a:r>
          </a:p>
        </p:txBody>
      </p:sp>
      <p:sp>
        <p:nvSpPr>
          <p:cNvPr id="269" name="ZoneTexte 268">
            <a:extLst>
              <a:ext uri="{FF2B5EF4-FFF2-40B4-BE49-F238E27FC236}">
                <a16:creationId xmlns:a16="http://schemas.microsoft.com/office/drawing/2014/main" xmlns="" id="{C1CCD28C-F988-4A9F-8235-242F4B84C59D}"/>
              </a:ext>
            </a:extLst>
          </p:cNvPr>
          <p:cNvSpPr txBox="1"/>
          <p:nvPr/>
        </p:nvSpPr>
        <p:spPr>
          <a:xfrm>
            <a:off x="4139135" y="2256147"/>
            <a:ext cx="28725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270" name="ZoneTexte 269">
            <a:extLst>
              <a:ext uri="{FF2B5EF4-FFF2-40B4-BE49-F238E27FC236}">
                <a16:creationId xmlns:a16="http://schemas.microsoft.com/office/drawing/2014/main" xmlns="" id="{728480B7-8132-4726-9FFD-4F9DB6BD93E8}"/>
              </a:ext>
            </a:extLst>
          </p:cNvPr>
          <p:cNvSpPr txBox="1"/>
          <p:nvPr/>
        </p:nvSpPr>
        <p:spPr>
          <a:xfrm>
            <a:off x="4139135" y="2389572"/>
            <a:ext cx="28725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-4</a:t>
            </a:r>
          </a:p>
        </p:txBody>
      </p:sp>
      <p:sp>
        <p:nvSpPr>
          <p:cNvPr id="271" name="ZoneTexte 270">
            <a:extLst>
              <a:ext uri="{FF2B5EF4-FFF2-40B4-BE49-F238E27FC236}">
                <a16:creationId xmlns:a16="http://schemas.microsoft.com/office/drawing/2014/main" xmlns="" id="{E54EDA85-5DCA-40E7-A679-0D2DBA05592F}"/>
              </a:ext>
            </a:extLst>
          </p:cNvPr>
          <p:cNvSpPr txBox="1"/>
          <p:nvPr/>
        </p:nvSpPr>
        <p:spPr>
          <a:xfrm>
            <a:off x="4142420" y="3011619"/>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a:t>
            </a:r>
          </a:p>
        </p:txBody>
      </p:sp>
      <p:sp>
        <p:nvSpPr>
          <p:cNvPr id="272" name="ZoneTexte 271">
            <a:extLst>
              <a:ext uri="{FF2B5EF4-FFF2-40B4-BE49-F238E27FC236}">
                <a16:creationId xmlns:a16="http://schemas.microsoft.com/office/drawing/2014/main" xmlns="" id="{6D78D4C1-9DCA-425A-AE38-A65CE355E9D6}"/>
              </a:ext>
            </a:extLst>
          </p:cNvPr>
          <p:cNvSpPr txBox="1"/>
          <p:nvPr/>
        </p:nvSpPr>
        <p:spPr>
          <a:xfrm>
            <a:off x="4142420" y="2878195"/>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273" name="ZoneTexte 272">
            <a:extLst>
              <a:ext uri="{FF2B5EF4-FFF2-40B4-BE49-F238E27FC236}">
                <a16:creationId xmlns:a16="http://schemas.microsoft.com/office/drawing/2014/main" xmlns="" id="{96961BE2-54F6-4605-B901-C6F21B201897}"/>
              </a:ext>
            </a:extLst>
          </p:cNvPr>
          <p:cNvSpPr txBox="1"/>
          <p:nvPr/>
        </p:nvSpPr>
        <p:spPr>
          <a:xfrm>
            <a:off x="4142420" y="2744771"/>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4</a:t>
            </a:r>
          </a:p>
        </p:txBody>
      </p:sp>
      <p:sp>
        <p:nvSpPr>
          <p:cNvPr id="274" name="ZoneTexte 273">
            <a:extLst>
              <a:ext uri="{FF2B5EF4-FFF2-40B4-BE49-F238E27FC236}">
                <a16:creationId xmlns:a16="http://schemas.microsoft.com/office/drawing/2014/main" xmlns="" id="{280D711A-A953-46DF-A987-56F66EB32EF0}"/>
              </a:ext>
            </a:extLst>
          </p:cNvPr>
          <p:cNvSpPr txBox="1"/>
          <p:nvPr/>
        </p:nvSpPr>
        <p:spPr>
          <a:xfrm>
            <a:off x="4142420" y="3145043"/>
            <a:ext cx="28725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275" name="ZoneTexte 274">
            <a:extLst>
              <a:ext uri="{FF2B5EF4-FFF2-40B4-BE49-F238E27FC236}">
                <a16:creationId xmlns:a16="http://schemas.microsoft.com/office/drawing/2014/main" xmlns="" id="{AB0DDF58-9961-4103-8AC3-A6B5BE8C8127}"/>
              </a:ext>
            </a:extLst>
          </p:cNvPr>
          <p:cNvSpPr txBox="1"/>
          <p:nvPr/>
        </p:nvSpPr>
        <p:spPr>
          <a:xfrm>
            <a:off x="4142420" y="3278468"/>
            <a:ext cx="28725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-4</a:t>
            </a:r>
          </a:p>
        </p:txBody>
      </p:sp>
      <p:sp>
        <p:nvSpPr>
          <p:cNvPr id="276" name="ZoneTexte 275">
            <a:extLst>
              <a:ext uri="{FF2B5EF4-FFF2-40B4-BE49-F238E27FC236}">
                <a16:creationId xmlns:a16="http://schemas.microsoft.com/office/drawing/2014/main" xmlns="" id="{41F4A195-0FD5-4CFC-A1B5-077A05E134FD}"/>
              </a:ext>
            </a:extLst>
          </p:cNvPr>
          <p:cNvSpPr txBox="1"/>
          <p:nvPr/>
        </p:nvSpPr>
        <p:spPr>
          <a:xfrm>
            <a:off x="4012566" y="1714470"/>
            <a:ext cx="1114408" cy="246221"/>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Expression </a:t>
            </a:r>
            <a:r>
              <a:rPr lang="fr-FR" sz="1000" dirty="0" err="1">
                <a:latin typeface="Arial" panose="020B0604020202020204" pitchFamily="34" charset="0"/>
                <a:cs typeface="Arial" panose="020B0604020202020204" pitchFamily="34" charset="0"/>
              </a:rPr>
              <a:t>level</a:t>
            </a:r>
            <a:endParaRPr lang="fr-FR" sz="1000" dirty="0">
              <a:latin typeface="Arial" panose="020B0604020202020204" pitchFamily="34" charset="0"/>
              <a:cs typeface="Arial" panose="020B0604020202020204" pitchFamily="34" charset="0"/>
            </a:endParaRPr>
          </a:p>
        </p:txBody>
      </p:sp>
      <p:sp>
        <p:nvSpPr>
          <p:cNvPr id="278" name="Rectangle 277">
            <a:extLst>
              <a:ext uri="{FF2B5EF4-FFF2-40B4-BE49-F238E27FC236}">
                <a16:creationId xmlns:a16="http://schemas.microsoft.com/office/drawing/2014/main" xmlns="" id="{ED27DAF7-DE39-4F95-A527-CBF5924BACE0}"/>
              </a:ext>
            </a:extLst>
          </p:cNvPr>
          <p:cNvSpPr/>
          <p:nvPr/>
        </p:nvSpPr>
        <p:spPr>
          <a:xfrm>
            <a:off x="4081072" y="2573326"/>
            <a:ext cx="170034" cy="102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7" name="ZoneTexte 276">
            <a:extLst>
              <a:ext uri="{FF2B5EF4-FFF2-40B4-BE49-F238E27FC236}">
                <a16:creationId xmlns:a16="http://schemas.microsoft.com/office/drawing/2014/main" xmlns="" id="{AA141710-2577-4703-AB4C-7175212BA80A}"/>
              </a:ext>
            </a:extLst>
          </p:cNvPr>
          <p:cNvSpPr txBox="1"/>
          <p:nvPr/>
        </p:nvSpPr>
        <p:spPr>
          <a:xfrm>
            <a:off x="4009998" y="2601274"/>
            <a:ext cx="1135247" cy="246221"/>
          </a:xfrm>
          <a:prstGeom prst="rect">
            <a:avLst/>
          </a:prstGeom>
          <a:noFill/>
        </p:spPr>
        <p:txBody>
          <a:bodyPr wrap="none" rtlCol="0">
            <a:spAutoFit/>
          </a:bodyPr>
          <a:lstStyle/>
          <a:p>
            <a:r>
              <a:rPr lang="fr-FR" sz="1000" dirty="0" err="1">
                <a:latin typeface="Arial" panose="020B0604020202020204" pitchFamily="34" charset="0"/>
                <a:cs typeface="Arial" panose="020B0604020202020204" pitchFamily="34" charset="0"/>
              </a:rPr>
              <a:t>Methylation</a:t>
            </a:r>
            <a:r>
              <a:rPr lang="fr-FR" sz="1000" dirty="0">
                <a:latin typeface="Arial" panose="020B0604020202020204" pitchFamily="34" charset="0"/>
                <a:cs typeface="Arial" panose="020B0604020202020204" pitchFamily="34" charset="0"/>
              </a:rPr>
              <a:t> </a:t>
            </a:r>
            <a:r>
              <a:rPr lang="fr-FR" sz="1000" dirty="0" err="1">
                <a:latin typeface="Arial" panose="020B0604020202020204" pitchFamily="34" charset="0"/>
                <a:cs typeface="Arial" panose="020B0604020202020204" pitchFamily="34" charset="0"/>
              </a:rPr>
              <a:t>level</a:t>
            </a:r>
            <a:endParaRPr lang="fr-FR" sz="1000" dirty="0">
              <a:latin typeface="Arial" panose="020B0604020202020204" pitchFamily="34" charset="0"/>
              <a:cs typeface="Arial" panose="020B0604020202020204" pitchFamily="34" charset="0"/>
            </a:endParaRPr>
          </a:p>
        </p:txBody>
      </p:sp>
      <p:sp>
        <p:nvSpPr>
          <p:cNvPr id="279" name="ZoneTexte 278">
            <a:extLst>
              <a:ext uri="{FF2B5EF4-FFF2-40B4-BE49-F238E27FC236}">
                <a16:creationId xmlns:a16="http://schemas.microsoft.com/office/drawing/2014/main" xmlns="" id="{B39F99EE-C294-468F-9D4B-228DD9912C54}"/>
              </a:ext>
            </a:extLst>
          </p:cNvPr>
          <p:cNvSpPr txBox="1"/>
          <p:nvPr/>
        </p:nvSpPr>
        <p:spPr>
          <a:xfrm>
            <a:off x="11853315" y="3036312"/>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6</a:t>
            </a:r>
          </a:p>
        </p:txBody>
      </p:sp>
      <p:sp>
        <p:nvSpPr>
          <p:cNvPr id="280" name="ZoneTexte 279">
            <a:extLst>
              <a:ext uri="{FF2B5EF4-FFF2-40B4-BE49-F238E27FC236}">
                <a16:creationId xmlns:a16="http://schemas.microsoft.com/office/drawing/2014/main" xmlns="" id="{101982E7-D5CC-4BD3-8BDD-3F7375B6B07D}"/>
              </a:ext>
            </a:extLst>
          </p:cNvPr>
          <p:cNvSpPr txBox="1"/>
          <p:nvPr/>
        </p:nvSpPr>
        <p:spPr>
          <a:xfrm>
            <a:off x="11853315" y="3165852"/>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5</a:t>
            </a:r>
          </a:p>
        </p:txBody>
      </p:sp>
      <p:sp>
        <p:nvSpPr>
          <p:cNvPr id="281" name="ZoneTexte 280">
            <a:extLst>
              <a:ext uri="{FF2B5EF4-FFF2-40B4-BE49-F238E27FC236}">
                <a16:creationId xmlns:a16="http://schemas.microsoft.com/office/drawing/2014/main" xmlns="" id="{5441789F-64FE-47B2-A9FF-72B73FFA27E4}"/>
              </a:ext>
            </a:extLst>
          </p:cNvPr>
          <p:cNvSpPr txBox="1"/>
          <p:nvPr/>
        </p:nvSpPr>
        <p:spPr>
          <a:xfrm>
            <a:off x="11853315" y="3295392"/>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4</a:t>
            </a:r>
          </a:p>
        </p:txBody>
      </p:sp>
      <p:sp>
        <p:nvSpPr>
          <p:cNvPr id="282" name="ZoneTexte 281">
            <a:extLst>
              <a:ext uri="{FF2B5EF4-FFF2-40B4-BE49-F238E27FC236}">
                <a16:creationId xmlns:a16="http://schemas.microsoft.com/office/drawing/2014/main" xmlns="" id="{22C44854-C9A6-42A9-8A14-B87E031BB0B2}"/>
              </a:ext>
            </a:extLst>
          </p:cNvPr>
          <p:cNvSpPr txBox="1"/>
          <p:nvPr/>
        </p:nvSpPr>
        <p:spPr>
          <a:xfrm>
            <a:off x="11853315" y="3424932"/>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3</a:t>
            </a:r>
          </a:p>
        </p:txBody>
      </p:sp>
      <p:sp>
        <p:nvSpPr>
          <p:cNvPr id="283" name="ZoneTexte 282">
            <a:extLst>
              <a:ext uri="{FF2B5EF4-FFF2-40B4-BE49-F238E27FC236}">
                <a16:creationId xmlns:a16="http://schemas.microsoft.com/office/drawing/2014/main" xmlns="" id="{BE51C396-29D4-455A-B671-D65A44D48BC0}"/>
              </a:ext>
            </a:extLst>
          </p:cNvPr>
          <p:cNvSpPr txBox="1"/>
          <p:nvPr/>
        </p:nvSpPr>
        <p:spPr>
          <a:xfrm>
            <a:off x="11853315" y="3554472"/>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284" name="ZoneTexte 283">
            <a:extLst>
              <a:ext uri="{FF2B5EF4-FFF2-40B4-BE49-F238E27FC236}">
                <a16:creationId xmlns:a16="http://schemas.microsoft.com/office/drawing/2014/main" xmlns="" id="{0EC6E51C-60CC-4F1F-A6E5-536B15C1AEB6}"/>
              </a:ext>
            </a:extLst>
          </p:cNvPr>
          <p:cNvSpPr txBox="1"/>
          <p:nvPr/>
        </p:nvSpPr>
        <p:spPr>
          <a:xfrm>
            <a:off x="11853315" y="3684012"/>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1</a:t>
            </a:r>
          </a:p>
        </p:txBody>
      </p:sp>
      <p:sp>
        <p:nvSpPr>
          <p:cNvPr id="285" name="ZoneTexte 284">
            <a:extLst>
              <a:ext uri="{FF2B5EF4-FFF2-40B4-BE49-F238E27FC236}">
                <a16:creationId xmlns:a16="http://schemas.microsoft.com/office/drawing/2014/main" xmlns="" id="{0865FB61-4371-4F63-86D9-548B60993F03}"/>
              </a:ext>
            </a:extLst>
          </p:cNvPr>
          <p:cNvSpPr txBox="1"/>
          <p:nvPr/>
        </p:nvSpPr>
        <p:spPr>
          <a:xfrm>
            <a:off x="11853315" y="3813552"/>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a:t>
            </a:r>
          </a:p>
        </p:txBody>
      </p:sp>
      <p:sp>
        <p:nvSpPr>
          <p:cNvPr id="286" name="ZoneTexte 285">
            <a:extLst>
              <a:ext uri="{FF2B5EF4-FFF2-40B4-BE49-F238E27FC236}">
                <a16:creationId xmlns:a16="http://schemas.microsoft.com/office/drawing/2014/main" xmlns="" id="{B732380F-B289-43E0-B669-AAC206DCBDFD}"/>
              </a:ext>
            </a:extLst>
          </p:cNvPr>
          <p:cNvSpPr txBox="1"/>
          <p:nvPr/>
        </p:nvSpPr>
        <p:spPr>
          <a:xfrm rot="2400000">
            <a:off x="588128" y="3558591"/>
            <a:ext cx="288953"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E</a:t>
            </a:r>
          </a:p>
        </p:txBody>
      </p:sp>
      <p:sp>
        <p:nvSpPr>
          <p:cNvPr id="287" name="ZoneTexte 286">
            <a:extLst>
              <a:ext uri="{FF2B5EF4-FFF2-40B4-BE49-F238E27FC236}">
                <a16:creationId xmlns:a16="http://schemas.microsoft.com/office/drawing/2014/main" xmlns="" id="{EE80ED9B-1EA4-484C-92F9-D1507C808EF4}"/>
              </a:ext>
            </a:extLst>
          </p:cNvPr>
          <p:cNvSpPr txBox="1"/>
          <p:nvPr/>
        </p:nvSpPr>
        <p:spPr>
          <a:xfrm rot="2400000">
            <a:off x="883149" y="3593443"/>
            <a:ext cx="492225"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2/8 C</a:t>
            </a:r>
          </a:p>
        </p:txBody>
      </p:sp>
      <p:sp>
        <p:nvSpPr>
          <p:cNvPr id="288" name="ZoneTexte 287">
            <a:extLst>
              <a:ext uri="{FF2B5EF4-FFF2-40B4-BE49-F238E27FC236}">
                <a16:creationId xmlns:a16="http://schemas.microsoft.com/office/drawing/2014/main" xmlns="" id="{CBFDAFE4-3790-4DEF-81BC-7CA21A4A5386}"/>
              </a:ext>
            </a:extLst>
          </p:cNvPr>
          <p:cNvSpPr txBox="1"/>
          <p:nvPr/>
        </p:nvSpPr>
        <p:spPr>
          <a:xfrm rot="2400000">
            <a:off x="1109554" y="3558591"/>
            <a:ext cx="296362"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M</a:t>
            </a:r>
          </a:p>
        </p:txBody>
      </p:sp>
      <p:sp>
        <p:nvSpPr>
          <p:cNvPr id="289" name="ZoneTexte 288">
            <a:extLst>
              <a:ext uri="{FF2B5EF4-FFF2-40B4-BE49-F238E27FC236}">
                <a16:creationId xmlns:a16="http://schemas.microsoft.com/office/drawing/2014/main" xmlns="" id="{CFBB8232-3C70-48F8-B038-75CDE02EC320}"/>
              </a:ext>
            </a:extLst>
          </p:cNvPr>
          <p:cNvSpPr txBox="1"/>
          <p:nvPr/>
        </p:nvSpPr>
        <p:spPr>
          <a:xfrm rot="2400000">
            <a:off x="1295183" y="3558591"/>
            <a:ext cx="231980"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B</a:t>
            </a:r>
          </a:p>
        </p:txBody>
      </p:sp>
      <p:sp>
        <p:nvSpPr>
          <p:cNvPr id="290" name="ZoneTexte 289">
            <a:extLst>
              <a:ext uri="{FF2B5EF4-FFF2-40B4-BE49-F238E27FC236}">
                <a16:creationId xmlns:a16="http://schemas.microsoft.com/office/drawing/2014/main" xmlns="" id="{965977E3-7996-41BA-9771-1CFF9098198D}"/>
              </a:ext>
            </a:extLst>
          </p:cNvPr>
          <p:cNvSpPr txBox="1"/>
          <p:nvPr/>
        </p:nvSpPr>
        <p:spPr>
          <a:xfrm rot="2400000">
            <a:off x="1468200" y="3558591"/>
            <a:ext cx="222411"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G</a:t>
            </a:r>
          </a:p>
        </p:txBody>
      </p:sp>
      <p:sp>
        <p:nvSpPr>
          <p:cNvPr id="291" name="ZoneTexte 290">
            <a:extLst>
              <a:ext uri="{FF2B5EF4-FFF2-40B4-BE49-F238E27FC236}">
                <a16:creationId xmlns:a16="http://schemas.microsoft.com/office/drawing/2014/main" xmlns="" id="{F8620E9A-7207-49EF-893C-542F91D9700A}"/>
              </a:ext>
            </a:extLst>
          </p:cNvPr>
          <p:cNvSpPr txBox="1"/>
          <p:nvPr/>
        </p:nvSpPr>
        <p:spPr>
          <a:xfrm rot="2400000">
            <a:off x="1646124" y="3558591"/>
            <a:ext cx="158029"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T</a:t>
            </a:r>
          </a:p>
        </p:txBody>
      </p:sp>
      <p:sp>
        <p:nvSpPr>
          <p:cNvPr id="292" name="ZoneTexte 291">
            <a:extLst>
              <a:ext uri="{FF2B5EF4-FFF2-40B4-BE49-F238E27FC236}">
                <a16:creationId xmlns:a16="http://schemas.microsoft.com/office/drawing/2014/main" xmlns="" id="{241E3CE2-141D-4E5D-A9E4-21DE4AABA48E}"/>
              </a:ext>
            </a:extLst>
          </p:cNvPr>
          <p:cNvSpPr txBox="1"/>
          <p:nvPr/>
        </p:nvSpPr>
        <p:spPr>
          <a:xfrm rot="2400000">
            <a:off x="1761736" y="3558591"/>
            <a:ext cx="296362"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D</a:t>
            </a:r>
          </a:p>
        </p:txBody>
      </p:sp>
      <p:sp>
        <p:nvSpPr>
          <p:cNvPr id="293" name="ZoneTexte 292">
            <a:extLst>
              <a:ext uri="{FF2B5EF4-FFF2-40B4-BE49-F238E27FC236}">
                <a16:creationId xmlns:a16="http://schemas.microsoft.com/office/drawing/2014/main" xmlns="" id="{CC5562B6-3DBD-41CD-B4B8-9491EE19CD88}"/>
              </a:ext>
            </a:extLst>
          </p:cNvPr>
          <p:cNvSpPr txBox="1"/>
          <p:nvPr/>
        </p:nvSpPr>
        <p:spPr>
          <a:xfrm rot="2400000">
            <a:off x="722309" y="3558591"/>
            <a:ext cx="353275"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FE</a:t>
            </a:r>
          </a:p>
        </p:txBody>
      </p:sp>
      <p:sp>
        <p:nvSpPr>
          <p:cNvPr id="294" name="ZoneTexte 293">
            <a:extLst>
              <a:ext uri="{FF2B5EF4-FFF2-40B4-BE49-F238E27FC236}">
                <a16:creationId xmlns:a16="http://schemas.microsoft.com/office/drawing/2014/main" xmlns="" id="{3EC944D7-51E0-450E-A923-FE36C76B070B}"/>
              </a:ext>
            </a:extLst>
          </p:cNvPr>
          <p:cNvSpPr txBox="1"/>
          <p:nvPr/>
        </p:nvSpPr>
        <p:spPr>
          <a:xfrm rot="2400000">
            <a:off x="1932517" y="3558591"/>
            <a:ext cx="296362"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P</a:t>
            </a:r>
          </a:p>
        </p:txBody>
      </p:sp>
      <p:sp>
        <p:nvSpPr>
          <p:cNvPr id="295" name="ZoneTexte 294">
            <a:extLst>
              <a:ext uri="{FF2B5EF4-FFF2-40B4-BE49-F238E27FC236}">
                <a16:creationId xmlns:a16="http://schemas.microsoft.com/office/drawing/2014/main" xmlns="" id="{F5BF37B0-9BFB-4A3C-8378-E60F1B4B1158}"/>
              </a:ext>
            </a:extLst>
          </p:cNvPr>
          <p:cNvSpPr txBox="1"/>
          <p:nvPr/>
        </p:nvSpPr>
        <p:spPr>
          <a:xfrm rot="2400000">
            <a:off x="2097310" y="3562401"/>
            <a:ext cx="296362"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S</a:t>
            </a:r>
          </a:p>
        </p:txBody>
      </p:sp>
      <p:sp>
        <p:nvSpPr>
          <p:cNvPr id="296" name="ZoneTexte 295">
            <a:extLst>
              <a:ext uri="{FF2B5EF4-FFF2-40B4-BE49-F238E27FC236}">
                <a16:creationId xmlns:a16="http://schemas.microsoft.com/office/drawing/2014/main" xmlns="" id="{EAD61FC7-F97E-4099-B4CF-ACFC4E0A5598}"/>
              </a:ext>
            </a:extLst>
          </p:cNvPr>
          <p:cNvSpPr txBox="1"/>
          <p:nvPr/>
        </p:nvSpPr>
        <p:spPr>
          <a:xfrm rot="2400000">
            <a:off x="2295243" y="3557156"/>
            <a:ext cx="288953"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E</a:t>
            </a:r>
          </a:p>
        </p:txBody>
      </p:sp>
      <p:sp>
        <p:nvSpPr>
          <p:cNvPr id="297" name="ZoneTexte 296">
            <a:extLst>
              <a:ext uri="{FF2B5EF4-FFF2-40B4-BE49-F238E27FC236}">
                <a16:creationId xmlns:a16="http://schemas.microsoft.com/office/drawing/2014/main" xmlns="" id="{87EB9AAE-88FA-4C05-9875-8BF06527463B}"/>
              </a:ext>
            </a:extLst>
          </p:cNvPr>
          <p:cNvSpPr txBox="1"/>
          <p:nvPr/>
        </p:nvSpPr>
        <p:spPr>
          <a:xfrm rot="2400000">
            <a:off x="2571214" y="3592008"/>
            <a:ext cx="492225"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2/8 C</a:t>
            </a:r>
          </a:p>
        </p:txBody>
      </p:sp>
      <p:sp>
        <p:nvSpPr>
          <p:cNvPr id="298" name="ZoneTexte 297">
            <a:extLst>
              <a:ext uri="{FF2B5EF4-FFF2-40B4-BE49-F238E27FC236}">
                <a16:creationId xmlns:a16="http://schemas.microsoft.com/office/drawing/2014/main" xmlns="" id="{F98A8B92-49B2-4B8E-A91A-56214711501D}"/>
              </a:ext>
            </a:extLst>
          </p:cNvPr>
          <p:cNvSpPr txBox="1"/>
          <p:nvPr/>
        </p:nvSpPr>
        <p:spPr>
          <a:xfrm rot="2400000">
            <a:off x="2789999" y="3557156"/>
            <a:ext cx="296362"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M</a:t>
            </a:r>
          </a:p>
        </p:txBody>
      </p:sp>
      <p:sp>
        <p:nvSpPr>
          <p:cNvPr id="299" name="ZoneTexte 298">
            <a:extLst>
              <a:ext uri="{FF2B5EF4-FFF2-40B4-BE49-F238E27FC236}">
                <a16:creationId xmlns:a16="http://schemas.microsoft.com/office/drawing/2014/main" xmlns="" id="{4E091319-A303-4C86-A6A3-27C13A33E698}"/>
              </a:ext>
            </a:extLst>
          </p:cNvPr>
          <p:cNvSpPr txBox="1"/>
          <p:nvPr/>
        </p:nvSpPr>
        <p:spPr>
          <a:xfrm rot="2400000">
            <a:off x="2990868" y="3557156"/>
            <a:ext cx="231980"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B</a:t>
            </a:r>
          </a:p>
        </p:txBody>
      </p:sp>
      <p:sp>
        <p:nvSpPr>
          <p:cNvPr id="300" name="ZoneTexte 299">
            <a:extLst>
              <a:ext uri="{FF2B5EF4-FFF2-40B4-BE49-F238E27FC236}">
                <a16:creationId xmlns:a16="http://schemas.microsoft.com/office/drawing/2014/main" xmlns="" id="{E631A78E-EB1C-451B-8710-960066B776EF}"/>
              </a:ext>
            </a:extLst>
          </p:cNvPr>
          <p:cNvSpPr txBox="1"/>
          <p:nvPr/>
        </p:nvSpPr>
        <p:spPr>
          <a:xfrm rot="2400000">
            <a:off x="3163885" y="3557156"/>
            <a:ext cx="222411"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G</a:t>
            </a:r>
          </a:p>
        </p:txBody>
      </p:sp>
      <p:sp>
        <p:nvSpPr>
          <p:cNvPr id="301" name="ZoneTexte 300">
            <a:extLst>
              <a:ext uri="{FF2B5EF4-FFF2-40B4-BE49-F238E27FC236}">
                <a16:creationId xmlns:a16="http://schemas.microsoft.com/office/drawing/2014/main" xmlns="" id="{7F21861F-1F60-42F9-B05C-DC6582550F11}"/>
              </a:ext>
            </a:extLst>
          </p:cNvPr>
          <p:cNvSpPr txBox="1"/>
          <p:nvPr/>
        </p:nvSpPr>
        <p:spPr>
          <a:xfrm rot="2400000">
            <a:off x="3345619" y="3557156"/>
            <a:ext cx="158029"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T</a:t>
            </a:r>
          </a:p>
        </p:txBody>
      </p:sp>
      <p:sp>
        <p:nvSpPr>
          <p:cNvPr id="302" name="ZoneTexte 301">
            <a:extLst>
              <a:ext uri="{FF2B5EF4-FFF2-40B4-BE49-F238E27FC236}">
                <a16:creationId xmlns:a16="http://schemas.microsoft.com/office/drawing/2014/main" xmlns="" id="{467438C3-B539-41BD-A06C-8AEA6E5448A9}"/>
              </a:ext>
            </a:extLst>
          </p:cNvPr>
          <p:cNvSpPr txBox="1"/>
          <p:nvPr/>
        </p:nvSpPr>
        <p:spPr>
          <a:xfrm rot="2400000">
            <a:off x="3445991" y="3557156"/>
            <a:ext cx="296362"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D</a:t>
            </a:r>
          </a:p>
        </p:txBody>
      </p:sp>
      <p:sp>
        <p:nvSpPr>
          <p:cNvPr id="303" name="ZoneTexte 302">
            <a:extLst>
              <a:ext uri="{FF2B5EF4-FFF2-40B4-BE49-F238E27FC236}">
                <a16:creationId xmlns:a16="http://schemas.microsoft.com/office/drawing/2014/main" xmlns="" id="{C286AA24-C752-4DF9-8DC2-01931B6F30D3}"/>
              </a:ext>
            </a:extLst>
          </p:cNvPr>
          <p:cNvSpPr txBox="1"/>
          <p:nvPr/>
        </p:nvSpPr>
        <p:spPr>
          <a:xfrm rot="2400000">
            <a:off x="2425614" y="3557156"/>
            <a:ext cx="353275"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FE</a:t>
            </a:r>
          </a:p>
        </p:txBody>
      </p:sp>
      <p:sp>
        <p:nvSpPr>
          <p:cNvPr id="304" name="ZoneTexte 303">
            <a:extLst>
              <a:ext uri="{FF2B5EF4-FFF2-40B4-BE49-F238E27FC236}">
                <a16:creationId xmlns:a16="http://schemas.microsoft.com/office/drawing/2014/main" xmlns="" id="{9DE147DC-9A04-4433-9675-7834389527DB}"/>
              </a:ext>
            </a:extLst>
          </p:cNvPr>
          <p:cNvSpPr txBox="1"/>
          <p:nvPr/>
        </p:nvSpPr>
        <p:spPr>
          <a:xfrm rot="2400000">
            <a:off x="3620582" y="3557156"/>
            <a:ext cx="296362"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P</a:t>
            </a:r>
          </a:p>
        </p:txBody>
      </p:sp>
      <p:sp>
        <p:nvSpPr>
          <p:cNvPr id="305" name="ZoneTexte 304">
            <a:extLst>
              <a:ext uri="{FF2B5EF4-FFF2-40B4-BE49-F238E27FC236}">
                <a16:creationId xmlns:a16="http://schemas.microsoft.com/office/drawing/2014/main" xmlns="" id="{F02FC97C-32DF-402D-997D-D39D794E2772}"/>
              </a:ext>
            </a:extLst>
          </p:cNvPr>
          <p:cNvSpPr txBox="1"/>
          <p:nvPr/>
        </p:nvSpPr>
        <p:spPr>
          <a:xfrm rot="2400000">
            <a:off x="3800615" y="3557156"/>
            <a:ext cx="296362"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S</a:t>
            </a:r>
          </a:p>
        </p:txBody>
      </p:sp>
      <p:pic>
        <p:nvPicPr>
          <p:cNvPr id="315" name="Image 314">
            <a:extLst>
              <a:ext uri="{FF2B5EF4-FFF2-40B4-BE49-F238E27FC236}">
                <a16:creationId xmlns:a16="http://schemas.microsoft.com/office/drawing/2014/main" xmlns="" id="{81A4E86C-E944-4B86-93C0-E01906489F08}"/>
              </a:ext>
            </a:extLst>
          </p:cNvPr>
          <p:cNvPicPr>
            <a:picLocks noChangeAspect="1"/>
          </p:cNvPicPr>
          <p:nvPr/>
        </p:nvPicPr>
        <p:blipFill rotWithShape="1">
          <a:blip r:embed="rId3"/>
          <a:srcRect l="85283" t="53048" r="11949" b="28867"/>
          <a:stretch/>
        </p:blipFill>
        <p:spPr>
          <a:xfrm>
            <a:off x="4072009" y="2833090"/>
            <a:ext cx="154871" cy="768326"/>
          </a:xfrm>
          <a:prstGeom prst="rect">
            <a:avLst/>
          </a:prstGeom>
        </p:spPr>
      </p:pic>
      <p:sp>
        <p:nvSpPr>
          <p:cNvPr id="331" name="ZoneTexte 330">
            <a:extLst>
              <a:ext uri="{FF2B5EF4-FFF2-40B4-BE49-F238E27FC236}">
                <a16:creationId xmlns:a16="http://schemas.microsoft.com/office/drawing/2014/main" xmlns="" id="{402A986C-0AE0-46FC-976F-512417B5F40C}"/>
              </a:ext>
            </a:extLst>
          </p:cNvPr>
          <p:cNvSpPr txBox="1"/>
          <p:nvPr/>
        </p:nvSpPr>
        <p:spPr>
          <a:xfrm>
            <a:off x="5955885" y="6497431"/>
            <a:ext cx="566773" cy="400110"/>
          </a:xfrm>
          <a:prstGeom prst="rect">
            <a:avLst/>
          </a:prstGeom>
          <a:noFill/>
        </p:spPr>
        <p:txBody>
          <a:bodyPr wrap="square" rtlCol="0">
            <a:spAutoFit/>
          </a:bodyPr>
          <a:lstStyle/>
          <a:p>
            <a:pPr algn="ctr"/>
            <a:r>
              <a:rPr lang="fr-FR" sz="1000" dirty="0">
                <a:latin typeface="Arial" panose="020B0604020202020204" pitchFamily="34" charset="0"/>
                <a:cs typeface="Arial" panose="020B0604020202020204" pitchFamily="34" charset="0"/>
              </a:rPr>
              <a:t>5’</a:t>
            </a:r>
          </a:p>
          <a:p>
            <a:pPr algn="ctr"/>
            <a:r>
              <a:rPr lang="fr-FR" sz="1000" dirty="0">
                <a:latin typeface="Arial" panose="020B0604020202020204" pitchFamily="34" charset="0"/>
                <a:cs typeface="Arial" panose="020B0604020202020204" pitchFamily="34" charset="0"/>
              </a:rPr>
              <a:t>UTR</a:t>
            </a:r>
          </a:p>
        </p:txBody>
      </p:sp>
      <p:sp>
        <p:nvSpPr>
          <p:cNvPr id="335" name="ZoneTexte 334">
            <a:extLst>
              <a:ext uri="{FF2B5EF4-FFF2-40B4-BE49-F238E27FC236}">
                <a16:creationId xmlns:a16="http://schemas.microsoft.com/office/drawing/2014/main" xmlns="" id="{E6BA3CE8-A7D4-49D6-8D2F-2E05E66F8DF3}"/>
              </a:ext>
            </a:extLst>
          </p:cNvPr>
          <p:cNvSpPr txBox="1"/>
          <p:nvPr/>
        </p:nvSpPr>
        <p:spPr>
          <a:xfrm>
            <a:off x="7548540" y="6393445"/>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a:t>
            </a:r>
          </a:p>
        </p:txBody>
      </p:sp>
      <p:sp>
        <p:nvSpPr>
          <p:cNvPr id="337" name="ZoneTexte 336">
            <a:extLst>
              <a:ext uri="{FF2B5EF4-FFF2-40B4-BE49-F238E27FC236}">
                <a16:creationId xmlns:a16="http://schemas.microsoft.com/office/drawing/2014/main" xmlns="" id="{C9704211-5E49-4F8B-8D45-89491BC58399}"/>
              </a:ext>
            </a:extLst>
          </p:cNvPr>
          <p:cNvSpPr txBox="1"/>
          <p:nvPr/>
        </p:nvSpPr>
        <p:spPr>
          <a:xfrm>
            <a:off x="6287779" y="6497431"/>
            <a:ext cx="566773" cy="246221"/>
          </a:xfrm>
          <a:prstGeom prst="rect">
            <a:avLst/>
          </a:prstGeom>
          <a:noFill/>
        </p:spPr>
        <p:txBody>
          <a:bodyPr wrap="square" rtlCol="0">
            <a:spAutoFit/>
          </a:bodyPr>
          <a:lstStyle/>
          <a:p>
            <a:pPr algn="ctr"/>
            <a:r>
              <a:rPr lang="fr-FR" sz="1000" dirty="0">
                <a:latin typeface="Arial" panose="020B0604020202020204" pitchFamily="34" charset="0"/>
                <a:cs typeface="Arial" panose="020B0604020202020204" pitchFamily="34" charset="0"/>
              </a:rPr>
              <a:t>CDS</a:t>
            </a:r>
          </a:p>
        </p:txBody>
      </p:sp>
      <p:sp>
        <p:nvSpPr>
          <p:cNvPr id="339" name="ZoneTexte 338">
            <a:extLst>
              <a:ext uri="{FF2B5EF4-FFF2-40B4-BE49-F238E27FC236}">
                <a16:creationId xmlns:a16="http://schemas.microsoft.com/office/drawing/2014/main" xmlns="" id="{2AC1DDF8-4985-4CAE-81AA-BAA347F6C64E}"/>
              </a:ext>
            </a:extLst>
          </p:cNvPr>
          <p:cNvSpPr txBox="1"/>
          <p:nvPr/>
        </p:nvSpPr>
        <p:spPr>
          <a:xfrm>
            <a:off x="5956396" y="6497431"/>
            <a:ext cx="566773" cy="400110"/>
          </a:xfrm>
          <a:prstGeom prst="rect">
            <a:avLst/>
          </a:prstGeom>
          <a:noFill/>
        </p:spPr>
        <p:txBody>
          <a:bodyPr wrap="square" rtlCol="0">
            <a:spAutoFit/>
          </a:bodyPr>
          <a:lstStyle/>
          <a:p>
            <a:pPr algn="ctr"/>
            <a:r>
              <a:rPr lang="fr-FR" sz="1000" dirty="0">
                <a:latin typeface="Arial" panose="020B0604020202020204" pitchFamily="34" charset="0"/>
                <a:cs typeface="Arial" panose="020B0604020202020204" pitchFamily="34" charset="0"/>
              </a:rPr>
              <a:t>5’</a:t>
            </a:r>
          </a:p>
          <a:p>
            <a:pPr algn="ctr"/>
            <a:r>
              <a:rPr lang="fr-FR" sz="1000" dirty="0">
                <a:latin typeface="Arial" panose="020B0604020202020204" pitchFamily="34" charset="0"/>
                <a:cs typeface="Arial" panose="020B0604020202020204" pitchFamily="34" charset="0"/>
              </a:rPr>
              <a:t>UTR</a:t>
            </a:r>
          </a:p>
        </p:txBody>
      </p:sp>
      <p:sp>
        <p:nvSpPr>
          <p:cNvPr id="340" name="ZoneTexte 339">
            <a:extLst>
              <a:ext uri="{FF2B5EF4-FFF2-40B4-BE49-F238E27FC236}">
                <a16:creationId xmlns:a16="http://schemas.microsoft.com/office/drawing/2014/main" xmlns="" id="{C7E81414-8CF5-4C19-B57B-50A5EEDE3B00}"/>
              </a:ext>
            </a:extLst>
          </p:cNvPr>
          <p:cNvSpPr txBox="1"/>
          <p:nvPr/>
        </p:nvSpPr>
        <p:spPr>
          <a:xfrm>
            <a:off x="8657411" y="6497431"/>
            <a:ext cx="566773" cy="400110"/>
          </a:xfrm>
          <a:prstGeom prst="rect">
            <a:avLst/>
          </a:prstGeom>
          <a:noFill/>
        </p:spPr>
        <p:txBody>
          <a:bodyPr wrap="square" rtlCol="0">
            <a:spAutoFit/>
          </a:bodyPr>
          <a:lstStyle/>
          <a:p>
            <a:pPr algn="ctr"/>
            <a:r>
              <a:rPr lang="fr-FR" sz="1000" dirty="0">
                <a:latin typeface="Arial" panose="020B0604020202020204" pitchFamily="34" charset="0"/>
                <a:cs typeface="Arial" panose="020B0604020202020204" pitchFamily="34" charset="0"/>
              </a:rPr>
              <a:t>3’</a:t>
            </a:r>
          </a:p>
          <a:p>
            <a:pPr algn="ctr"/>
            <a:r>
              <a:rPr lang="fr-FR" sz="1000" dirty="0">
                <a:latin typeface="Arial" panose="020B0604020202020204" pitchFamily="34" charset="0"/>
                <a:cs typeface="Arial" panose="020B0604020202020204" pitchFamily="34" charset="0"/>
              </a:rPr>
              <a:t>UTR</a:t>
            </a:r>
          </a:p>
        </p:txBody>
      </p:sp>
      <p:sp>
        <p:nvSpPr>
          <p:cNvPr id="341" name="ZoneTexte 340">
            <a:extLst>
              <a:ext uri="{FF2B5EF4-FFF2-40B4-BE49-F238E27FC236}">
                <a16:creationId xmlns:a16="http://schemas.microsoft.com/office/drawing/2014/main" xmlns="" id="{CCF7516A-8413-46C7-ADBF-F77E03DC3F4E}"/>
              </a:ext>
            </a:extLst>
          </p:cNvPr>
          <p:cNvSpPr txBox="1"/>
          <p:nvPr/>
        </p:nvSpPr>
        <p:spPr>
          <a:xfrm>
            <a:off x="7796517" y="6497431"/>
            <a:ext cx="405379" cy="253916"/>
          </a:xfrm>
          <a:prstGeom prst="rect">
            <a:avLst/>
          </a:prstGeom>
          <a:noFill/>
        </p:spPr>
        <p:txBody>
          <a:bodyPr wrap="square" rtlCol="0">
            <a:spAutoFit/>
          </a:bodyPr>
          <a:lstStyle/>
          <a:p>
            <a:r>
              <a:rPr lang="fr-FR" sz="1000" dirty="0">
                <a:latin typeface="Arial" panose="020B0604020202020204" pitchFamily="34" charset="0"/>
                <a:cs typeface="Arial" panose="020B0604020202020204" pitchFamily="34" charset="0"/>
              </a:rPr>
              <a:t>1kb</a:t>
            </a:r>
          </a:p>
        </p:txBody>
      </p:sp>
      <p:sp>
        <p:nvSpPr>
          <p:cNvPr id="342" name="ZoneTexte 341">
            <a:extLst>
              <a:ext uri="{FF2B5EF4-FFF2-40B4-BE49-F238E27FC236}">
                <a16:creationId xmlns:a16="http://schemas.microsoft.com/office/drawing/2014/main" xmlns="" id="{3BDBC5B8-0F8F-4039-B43D-292C1E3B3E0B}"/>
              </a:ext>
            </a:extLst>
          </p:cNvPr>
          <p:cNvSpPr txBox="1"/>
          <p:nvPr/>
        </p:nvSpPr>
        <p:spPr>
          <a:xfrm>
            <a:off x="8272939" y="6497431"/>
            <a:ext cx="566773" cy="246221"/>
          </a:xfrm>
          <a:prstGeom prst="rect">
            <a:avLst/>
          </a:prstGeom>
          <a:noFill/>
        </p:spPr>
        <p:txBody>
          <a:bodyPr wrap="square" rtlCol="0">
            <a:spAutoFit/>
          </a:bodyPr>
          <a:lstStyle/>
          <a:p>
            <a:pPr algn="ctr"/>
            <a:r>
              <a:rPr lang="fr-FR" sz="1000" dirty="0">
                <a:latin typeface="Arial" panose="020B0604020202020204" pitchFamily="34" charset="0"/>
                <a:cs typeface="Arial" panose="020B0604020202020204" pitchFamily="34" charset="0"/>
              </a:rPr>
              <a:t>CDS</a:t>
            </a:r>
          </a:p>
        </p:txBody>
      </p:sp>
      <p:sp>
        <p:nvSpPr>
          <p:cNvPr id="343" name="ZoneTexte 342">
            <a:extLst>
              <a:ext uri="{FF2B5EF4-FFF2-40B4-BE49-F238E27FC236}">
                <a16:creationId xmlns:a16="http://schemas.microsoft.com/office/drawing/2014/main" xmlns="" id="{7D9DA804-7AA4-482E-8FF9-DDCECD01D466}"/>
              </a:ext>
            </a:extLst>
          </p:cNvPr>
          <p:cNvSpPr txBox="1"/>
          <p:nvPr/>
        </p:nvSpPr>
        <p:spPr>
          <a:xfrm>
            <a:off x="9080153" y="6497431"/>
            <a:ext cx="405379" cy="253916"/>
          </a:xfrm>
          <a:prstGeom prst="rect">
            <a:avLst/>
          </a:prstGeom>
          <a:noFill/>
        </p:spPr>
        <p:txBody>
          <a:bodyPr wrap="square" rtlCol="0">
            <a:spAutoFit/>
          </a:bodyPr>
          <a:lstStyle/>
          <a:p>
            <a:r>
              <a:rPr lang="fr-FR" sz="1000" dirty="0">
                <a:latin typeface="Arial" panose="020B0604020202020204" pitchFamily="34" charset="0"/>
                <a:cs typeface="Arial" panose="020B0604020202020204" pitchFamily="34" charset="0"/>
              </a:rPr>
              <a:t>1kb</a:t>
            </a:r>
          </a:p>
        </p:txBody>
      </p:sp>
      <p:sp>
        <p:nvSpPr>
          <p:cNvPr id="344" name="ZoneTexte 343">
            <a:extLst>
              <a:ext uri="{FF2B5EF4-FFF2-40B4-BE49-F238E27FC236}">
                <a16:creationId xmlns:a16="http://schemas.microsoft.com/office/drawing/2014/main" xmlns="" id="{7EAE9888-FD4A-4BF8-99BC-7B2DF73EEA7A}"/>
              </a:ext>
            </a:extLst>
          </p:cNvPr>
          <p:cNvSpPr txBox="1"/>
          <p:nvPr/>
        </p:nvSpPr>
        <p:spPr>
          <a:xfrm>
            <a:off x="7941556" y="6497431"/>
            <a:ext cx="566773" cy="400110"/>
          </a:xfrm>
          <a:prstGeom prst="rect">
            <a:avLst/>
          </a:prstGeom>
          <a:noFill/>
        </p:spPr>
        <p:txBody>
          <a:bodyPr wrap="square" rtlCol="0">
            <a:spAutoFit/>
          </a:bodyPr>
          <a:lstStyle/>
          <a:p>
            <a:pPr algn="ctr"/>
            <a:r>
              <a:rPr lang="fr-FR" sz="1000" dirty="0">
                <a:latin typeface="Arial" panose="020B0604020202020204" pitchFamily="34" charset="0"/>
                <a:cs typeface="Arial" panose="020B0604020202020204" pitchFamily="34" charset="0"/>
              </a:rPr>
              <a:t>5’</a:t>
            </a:r>
          </a:p>
          <a:p>
            <a:pPr algn="ctr"/>
            <a:r>
              <a:rPr lang="fr-FR" sz="1000" dirty="0">
                <a:latin typeface="Arial" panose="020B0604020202020204" pitchFamily="34" charset="0"/>
                <a:cs typeface="Arial" panose="020B0604020202020204" pitchFamily="34" charset="0"/>
              </a:rPr>
              <a:t>UTR</a:t>
            </a:r>
          </a:p>
        </p:txBody>
      </p:sp>
      <p:cxnSp>
        <p:nvCxnSpPr>
          <p:cNvPr id="9" name="Connecteur droit 8">
            <a:extLst>
              <a:ext uri="{FF2B5EF4-FFF2-40B4-BE49-F238E27FC236}">
                <a16:creationId xmlns:a16="http://schemas.microsoft.com/office/drawing/2014/main" xmlns="" id="{7ED9510C-630E-45FA-8DBA-0B7A4F7C2FFE}"/>
              </a:ext>
            </a:extLst>
          </p:cNvPr>
          <p:cNvCxnSpPr>
            <a:cxnSpLocks/>
          </p:cNvCxnSpPr>
          <p:nvPr/>
        </p:nvCxnSpPr>
        <p:spPr>
          <a:xfrm flipH="1">
            <a:off x="5819816" y="4987473"/>
            <a:ext cx="2776" cy="152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Connecteur droit 344">
            <a:extLst>
              <a:ext uri="{FF2B5EF4-FFF2-40B4-BE49-F238E27FC236}">
                <a16:creationId xmlns:a16="http://schemas.microsoft.com/office/drawing/2014/main" xmlns="" id="{769B3C20-123B-4B27-976F-24CA5C1C75BB}"/>
              </a:ext>
            </a:extLst>
          </p:cNvPr>
          <p:cNvCxnSpPr>
            <a:cxnSpLocks/>
          </p:cNvCxnSpPr>
          <p:nvPr/>
        </p:nvCxnSpPr>
        <p:spPr>
          <a:xfrm flipH="1">
            <a:off x="5819816" y="3340441"/>
            <a:ext cx="2776" cy="152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Connecteur droit 345">
            <a:extLst>
              <a:ext uri="{FF2B5EF4-FFF2-40B4-BE49-F238E27FC236}">
                <a16:creationId xmlns:a16="http://schemas.microsoft.com/office/drawing/2014/main" xmlns="" id="{BEB3F9C7-E2CA-42A6-A3CB-4072244F57D2}"/>
              </a:ext>
            </a:extLst>
          </p:cNvPr>
          <p:cNvCxnSpPr>
            <a:cxnSpLocks/>
          </p:cNvCxnSpPr>
          <p:nvPr/>
        </p:nvCxnSpPr>
        <p:spPr>
          <a:xfrm flipH="1">
            <a:off x="5827436" y="1707740"/>
            <a:ext cx="2776" cy="152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Connecteur droit 346">
            <a:extLst>
              <a:ext uri="{FF2B5EF4-FFF2-40B4-BE49-F238E27FC236}">
                <a16:creationId xmlns:a16="http://schemas.microsoft.com/office/drawing/2014/main" xmlns="" id="{E3FFFA3F-9490-47C3-924E-4C8DD4A93C9A}"/>
              </a:ext>
            </a:extLst>
          </p:cNvPr>
          <p:cNvCxnSpPr>
            <a:cxnSpLocks/>
          </p:cNvCxnSpPr>
          <p:nvPr/>
        </p:nvCxnSpPr>
        <p:spPr>
          <a:xfrm flipH="1">
            <a:off x="5825531" y="69967"/>
            <a:ext cx="2776" cy="152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Connecteur droit 347">
            <a:extLst>
              <a:ext uri="{FF2B5EF4-FFF2-40B4-BE49-F238E27FC236}">
                <a16:creationId xmlns:a16="http://schemas.microsoft.com/office/drawing/2014/main" xmlns="" id="{D4842F71-5893-4F79-948D-334EF9F27433}"/>
              </a:ext>
            </a:extLst>
          </p:cNvPr>
          <p:cNvCxnSpPr>
            <a:cxnSpLocks/>
          </p:cNvCxnSpPr>
          <p:nvPr/>
        </p:nvCxnSpPr>
        <p:spPr>
          <a:xfrm flipH="1">
            <a:off x="7805033" y="64314"/>
            <a:ext cx="2776" cy="152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Connecteur droit 348">
            <a:extLst>
              <a:ext uri="{FF2B5EF4-FFF2-40B4-BE49-F238E27FC236}">
                <a16:creationId xmlns:a16="http://schemas.microsoft.com/office/drawing/2014/main" xmlns="" id="{D35732C0-79AC-4886-815C-618D97F85E47}"/>
              </a:ext>
            </a:extLst>
          </p:cNvPr>
          <p:cNvCxnSpPr>
            <a:cxnSpLocks/>
          </p:cNvCxnSpPr>
          <p:nvPr/>
        </p:nvCxnSpPr>
        <p:spPr>
          <a:xfrm flipH="1">
            <a:off x="7804162" y="1708883"/>
            <a:ext cx="2776" cy="152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Connecteur droit 349">
            <a:extLst>
              <a:ext uri="{FF2B5EF4-FFF2-40B4-BE49-F238E27FC236}">
                <a16:creationId xmlns:a16="http://schemas.microsoft.com/office/drawing/2014/main" xmlns="" id="{BDBCD389-9BAC-4883-835B-26EA76A3C198}"/>
              </a:ext>
            </a:extLst>
          </p:cNvPr>
          <p:cNvCxnSpPr>
            <a:cxnSpLocks/>
          </p:cNvCxnSpPr>
          <p:nvPr/>
        </p:nvCxnSpPr>
        <p:spPr>
          <a:xfrm flipH="1">
            <a:off x="7802432" y="3348020"/>
            <a:ext cx="2776" cy="152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Connecteur droit 350">
            <a:extLst>
              <a:ext uri="{FF2B5EF4-FFF2-40B4-BE49-F238E27FC236}">
                <a16:creationId xmlns:a16="http://schemas.microsoft.com/office/drawing/2014/main" xmlns="" id="{9E6E5170-9F43-4DAA-AD7B-D2C1C1170A45}"/>
              </a:ext>
            </a:extLst>
          </p:cNvPr>
          <p:cNvCxnSpPr>
            <a:cxnSpLocks/>
          </p:cNvCxnSpPr>
          <p:nvPr/>
        </p:nvCxnSpPr>
        <p:spPr>
          <a:xfrm flipH="1">
            <a:off x="7804212" y="4985567"/>
            <a:ext cx="2776" cy="1525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xmlns="" id="{0D153FEE-B77F-4164-B91A-98EDCBC80E21}"/>
              </a:ext>
            </a:extLst>
          </p:cNvPr>
          <p:cNvCxnSpPr>
            <a:cxnSpLocks/>
          </p:cNvCxnSpPr>
          <p:nvPr/>
        </p:nvCxnSpPr>
        <p:spPr>
          <a:xfrm>
            <a:off x="5755320" y="1591844"/>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Connecteur droit 351">
            <a:extLst>
              <a:ext uri="{FF2B5EF4-FFF2-40B4-BE49-F238E27FC236}">
                <a16:creationId xmlns:a16="http://schemas.microsoft.com/office/drawing/2014/main" xmlns="" id="{A5E42A83-B45C-43C5-AB74-5B6E112FEE9D}"/>
              </a:ext>
            </a:extLst>
          </p:cNvPr>
          <p:cNvCxnSpPr>
            <a:cxnSpLocks/>
          </p:cNvCxnSpPr>
          <p:nvPr/>
        </p:nvCxnSpPr>
        <p:spPr>
          <a:xfrm>
            <a:off x="5755320" y="1145933"/>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Connecteur droit 352">
            <a:extLst>
              <a:ext uri="{FF2B5EF4-FFF2-40B4-BE49-F238E27FC236}">
                <a16:creationId xmlns:a16="http://schemas.microsoft.com/office/drawing/2014/main" xmlns="" id="{C3A0FDAD-88F7-46A8-90E1-D3322369DB04}"/>
              </a:ext>
            </a:extLst>
          </p:cNvPr>
          <p:cNvCxnSpPr>
            <a:cxnSpLocks/>
          </p:cNvCxnSpPr>
          <p:nvPr/>
        </p:nvCxnSpPr>
        <p:spPr>
          <a:xfrm>
            <a:off x="5754117" y="698634"/>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Connecteur droit 353">
            <a:extLst>
              <a:ext uri="{FF2B5EF4-FFF2-40B4-BE49-F238E27FC236}">
                <a16:creationId xmlns:a16="http://schemas.microsoft.com/office/drawing/2014/main" xmlns="" id="{7B043D94-365C-46E9-AC25-19FE26E9DC79}"/>
              </a:ext>
            </a:extLst>
          </p:cNvPr>
          <p:cNvCxnSpPr>
            <a:cxnSpLocks/>
          </p:cNvCxnSpPr>
          <p:nvPr/>
        </p:nvCxnSpPr>
        <p:spPr>
          <a:xfrm>
            <a:off x="5754919" y="255091"/>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Connecteur droit 354">
            <a:extLst>
              <a:ext uri="{FF2B5EF4-FFF2-40B4-BE49-F238E27FC236}">
                <a16:creationId xmlns:a16="http://schemas.microsoft.com/office/drawing/2014/main" xmlns="" id="{4F4DCE7F-8BC5-4B17-BEB8-B2FD71B8AB3B}"/>
              </a:ext>
            </a:extLst>
          </p:cNvPr>
          <p:cNvCxnSpPr>
            <a:cxnSpLocks/>
          </p:cNvCxnSpPr>
          <p:nvPr/>
        </p:nvCxnSpPr>
        <p:spPr>
          <a:xfrm>
            <a:off x="5755320" y="698634"/>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Connecteur droit 355">
            <a:extLst>
              <a:ext uri="{FF2B5EF4-FFF2-40B4-BE49-F238E27FC236}">
                <a16:creationId xmlns:a16="http://schemas.microsoft.com/office/drawing/2014/main" xmlns="" id="{8DC9A4C9-8EE6-4BC1-B5CA-20B5E216ADF2}"/>
              </a:ext>
            </a:extLst>
          </p:cNvPr>
          <p:cNvCxnSpPr>
            <a:cxnSpLocks/>
          </p:cNvCxnSpPr>
          <p:nvPr/>
        </p:nvCxnSpPr>
        <p:spPr>
          <a:xfrm>
            <a:off x="5755320" y="255091"/>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Connecteur droit 356">
            <a:extLst>
              <a:ext uri="{FF2B5EF4-FFF2-40B4-BE49-F238E27FC236}">
                <a16:creationId xmlns:a16="http://schemas.microsoft.com/office/drawing/2014/main" xmlns="" id="{0E1F2508-647E-4593-BCE6-ED0CDB2D1C22}"/>
              </a:ext>
            </a:extLst>
          </p:cNvPr>
          <p:cNvCxnSpPr>
            <a:cxnSpLocks/>
          </p:cNvCxnSpPr>
          <p:nvPr/>
        </p:nvCxnSpPr>
        <p:spPr>
          <a:xfrm>
            <a:off x="5754117" y="3230644"/>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Connecteur droit 357">
            <a:extLst>
              <a:ext uri="{FF2B5EF4-FFF2-40B4-BE49-F238E27FC236}">
                <a16:creationId xmlns:a16="http://schemas.microsoft.com/office/drawing/2014/main" xmlns="" id="{E5AFCD15-7BC7-4D17-8385-FBE23A20E88E}"/>
              </a:ext>
            </a:extLst>
          </p:cNvPr>
          <p:cNvCxnSpPr>
            <a:cxnSpLocks/>
          </p:cNvCxnSpPr>
          <p:nvPr/>
        </p:nvCxnSpPr>
        <p:spPr>
          <a:xfrm>
            <a:off x="5754117" y="2788543"/>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Connecteur droit 358">
            <a:extLst>
              <a:ext uri="{FF2B5EF4-FFF2-40B4-BE49-F238E27FC236}">
                <a16:creationId xmlns:a16="http://schemas.microsoft.com/office/drawing/2014/main" xmlns="" id="{D6CD5FBA-E747-45A1-AF76-D7AF542F8925}"/>
              </a:ext>
            </a:extLst>
          </p:cNvPr>
          <p:cNvCxnSpPr>
            <a:cxnSpLocks/>
          </p:cNvCxnSpPr>
          <p:nvPr/>
        </p:nvCxnSpPr>
        <p:spPr>
          <a:xfrm>
            <a:off x="5754117" y="2348864"/>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Connecteur droit 359">
            <a:extLst>
              <a:ext uri="{FF2B5EF4-FFF2-40B4-BE49-F238E27FC236}">
                <a16:creationId xmlns:a16="http://schemas.microsoft.com/office/drawing/2014/main" xmlns="" id="{F489FED8-8E46-498D-838C-D647FB552503}"/>
              </a:ext>
            </a:extLst>
          </p:cNvPr>
          <p:cNvCxnSpPr>
            <a:cxnSpLocks/>
          </p:cNvCxnSpPr>
          <p:nvPr/>
        </p:nvCxnSpPr>
        <p:spPr>
          <a:xfrm>
            <a:off x="5754117" y="191484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Connecteur droit 360">
            <a:extLst>
              <a:ext uri="{FF2B5EF4-FFF2-40B4-BE49-F238E27FC236}">
                <a16:creationId xmlns:a16="http://schemas.microsoft.com/office/drawing/2014/main" xmlns="" id="{5CD4842A-839B-4E1E-B12D-B8FA2B5D0FFB}"/>
              </a:ext>
            </a:extLst>
          </p:cNvPr>
          <p:cNvCxnSpPr>
            <a:cxnSpLocks/>
          </p:cNvCxnSpPr>
          <p:nvPr/>
        </p:nvCxnSpPr>
        <p:spPr>
          <a:xfrm>
            <a:off x="5747816" y="4864867"/>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Connecteur droit 361">
            <a:extLst>
              <a:ext uri="{FF2B5EF4-FFF2-40B4-BE49-F238E27FC236}">
                <a16:creationId xmlns:a16="http://schemas.microsoft.com/office/drawing/2014/main" xmlns="" id="{4F65F2CF-9AB2-47CA-A894-B7C6094FD88D}"/>
              </a:ext>
            </a:extLst>
          </p:cNvPr>
          <p:cNvCxnSpPr>
            <a:cxnSpLocks/>
          </p:cNvCxnSpPr>
          <p:nvPr/>
        </p:nvCxnSpPr>
        <p:spPr>
          <a:xfrm>
            <a:off x="5747816" y="444943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Connecteur droit 362">
            <a:extLst>
              <a:ext uri="{FF2B5EF4-FFF2-40B4-BE49-F238E27FC236}">
                <a16:creationId xmlns:a16="http://schemas.microsoft.com/office/drawing/2014/main" xmlns="" id="{26634D9D-C36A-46EB-B293-EAB3898C771E}"/>
              </a:ext>
            </a:extLst>
          </p:cNvPr>
          <p:cNvCxnSpPr>
            <a:cxnSpLocks/>
          </p:cNvCxnSpPr>
          <p:nvPr/>
        </p:nvCxnSpPr>
        <p:spPr>
          <a:xfrm>
            <a:off x="5747816" y="4038332"/>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Connecteur droit 363">
            <a:extLst>
              <a:ext uri="{FF2B5EF4-FFF2-40B4-BE49-F238E27FC236}">
                <a16:creationId xmlns:a16="http://schemas.microsoft.com/office/drawing/2014/main" xmlns="" id="{07BEEEDF-76D6-4303-A664-08E401AEC47F}"/>
              </a:ext>
            </a:extLst>
          </p:cNvPr>
          <p:cNvCxnSpPr>
            <a:cxnSpLocks/>
          </p:cNvCxnSpPr>
          <p:nvPr/>
        </p:nvCxnSpPr>
        <p:spPr>
          <a:xfrm>
            <a:off x="5747816" y="3623364"/>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Connecteur droit 368">
            <a:extLst>
              <a:ext uri="{FF2B5EF4-FFF2-40B4-BE49-F238E27FC236}">
                <a16:creationId xmlns:a16="http://schemas.microsoft.com/office/drawing/2014/main" xmlns="" id="{85AA0A8B-AEFF-485E-9CD9-CE6A35975ACB}"/>
              </a:ext>
            </a:extLst>
          </p:cNvPr>
          <p:cNvCxnSpPr>
            <a:cxnSpLocks/>
          </p:cNvCxnSpPr>
          <p:nvPr/>
        </p:nvCxnSpPr>
        <p:spPr>
          <a:xfrm>
            <a:off x="5747816" y="6508861"/>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Connecteur droit 369">
            <a:extLst>
              <a:ext uri="{FF2B5EF4-FFF2-40B4-BE49-F238E27FC236}">
                <a16:creationId xmlns:a16="http://schemas.microsoft.com/office/drawing/2014/main" xmlns="" id="{61F6C91F-1511-49A9-BAF8-A2686C16E859}"/>
              </a:ext>
            </a:extLst>
          </p:cNvPr>
          <p:cNvCxnSpPr>
            <a:cxnSpLocks/>
          </p:cNvCxnSpPr>
          <p:nvPr/>
        </p:nvCxnSpPr>
        <p:spPr>
          <a:xfrm>
            <a:off x="5747816" y="6186775"/>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Connecteur droit 370">
            <a:extLst>
              <a:ext uri="{FF2B5EF4-FFF2-40B4-BE49-F238E27FC236}">
                <a16:creationId xmlns:a16="http://schemas.microsoft.com/office/drawing/2014/main" xmlns="" id="{C20F9D16-789B-4CAE-AFB8-95587B6B4E84}"/>
              </a:ext>
            </a:extLst>
          </p:cNvPr>
          <p:cNvCxnSpPr>
            <a:cxnSpLocks/>
          </p:cNvCxnSpPr>
          <p:nvPr/>
        </p:nvCxnSpPr>
        <p:spPr>
          <a:xfrm>
            <a:off x="5747816" y="586520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Connecteur droit 371">
            <a:extLst>
              <a:ext uri="{FF2B5EF4-FFF2-40B4-BE49-F238E27FC236}">
                <a16:creationId xmlns:a16="http://schemas.microsoft.com/office/drawing/2014/main" xmlns="" id="{6283F635-FDBD-4119-A568-28776C00C907}"/>
              </a:ext>
            </a:extLst>
          </p:cNvPr>
          <p:cNvCxnSpPr>
            <a:cxnSpLocks/>
          </p:cNvCxnSpPr>
          <p:nvPr/>
        </p:nvCxnSpPr>
        <p:spPr>
          <a:xfrm>
            <a:off x="5747816" y="5545488"/>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Connecteur droit 372">
            <a:extLst>
              <a:ext uri="{FF2B5EF4-FFF2-40B4-BE49-F238E27FC236}">
                <a16:creationId xmlns:a16="http://schemas.microsoft.com/office/drawing/2014/main" xmlns="" id="{B4C368CD-BB88-44BD-B063-3552AE68F2A9}"/>
              </a:ext>
            </a:extLst>
          </p:cNvPr>
          <p:cNvCxnSpPr>
            <a:cxnSpLocks/>
          </p:cNvCxnSpPr>
          <p:nvPr/>
        </p:nvCxnSpPr>
        <p:spPr>
          <a:xfrm>
            <a:off x="5747034" y="5227863"/>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Connecteur droit 374">
            <a:extLst>
              <a:ext uri="{FF2B5EF4-FFF2-40B4-BE49-F238E27FC236}">
                <a16:creationId xmlns:a16="http://schemas.microsoft.com/office/drawing/2014/main" xmlns="" id="{E2FC18FC-C68F-442D-BF96-3923CC54F6F8}"/>
              </a:ext>
            </a:extLst>
          </p:cNvPr>
          <p:cNvCxnSpPr>
            <a:cxnSpLocks/>
          </p:cNvCxnSpPr>
          <p:nvPr/>
        </p:nvCxnSpPr>
        <p:spPr>
          <a:xfrm>
            <a:off x="7732972" y="1587880"/>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Connecteur droit 375">
            <a:extLst>
              <a:ext uri="{FF2B5EF4-FFF2-40B4-BE49-F238E27FC236}">
                <a16:creationId xmlns:a16="http://schemas.microsoft.com/office/drawing/2014/main" xmlns="" id="{4A0646E8-A215-47D4-A191-ED939989C98A}"/>
              </a:ext>
            </a:extLst>
          </p:cNvPr>
          <p:cNvCxnSpPr>
            <a:cxnSpLocks/>
          </p:cNvCxnSpPr>
          <p:nvPr/>
        </p:nvCxnSpPr>
        <p:spPr>
          <a:xfrm>
            <a:off x="7732972" y="1152129"/>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Connecteur droit 376">
            <a:extLst>
              <a:ext uri="{FF2B5EF4-FFF2-40B4-BE49-F238E27FC236}">
                <a16:creationId xmlns:a16="http://schemas.microsoft.com/office/drawing/2014/main" xmlns="" id="{85BFD18D-5DB4-4B3F-9045-D9D2CB0A768A}"/>
              </a:ext>
            </a:extLst>
          </p:cNvPr>
          <p:cNvCxnSpPr>
            <a:cxnSpLocks/>
          </p:cNvCxnSpPr>
          <p:nvPr/>
        </p:nvCxnSpPr>
        <p:spPr>
          <a:xfrm>
            <a:off x="7732972" y="717530"/>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Connecteur droit 377">
            <a:extLst>
              <a:ext uri="{FF2B5EF4-FFF2-40B4-BE49-F238E27FC236}">
                <a16:creationId xmlns:a16="http://schemas.microsoft.com/office/drawing/2014/main" xmlns="" id="{4DA790CA-F26A-4BE0-B352-3DA94AEC9A04}"/>
              </a:ext>
            </a:extLst>
          </p:cNvPr>
          <p:cNvCxnSpPr>
            <a:cxnSpLocks/>
          </p:cNvCxnSpPr>
          <p:nvPr/>
        </p:nvCxnSpPr>
        <p:spPr>
          <a:xfrm>
            <a:off x="7732972" y="281607"/>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Connecteur droit 378">
            <a:extLst>
              <a:ext uri="{FF2B5EF4-FFF2-40B4-BE49-F238E27FC236}">
                <a16:creationId xmlns:a16="http://schemas.microsoft.com/office/drawing/2014/main" xmlns="" id="{5E024D6F-1046-4828-9378-C10CE19E95A6}"/>
              </a:ext>
            </a:extLst>
          </p:cNvPr>
          <p:cNvCxnSpPr>
            <a:cxnSpLocks/>
          </p:cNvCxnSpPr>
          <p:nvPr/>
        </p:nvCxnSpPr>
        <p:spPr>
          <a:xfrm>
            <a:off x="7732972" y="3227368"/>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Connecteur droit 379">
            <a:extLst>
              <a:ext uri="{FF2B5EF4-FFF2-40B4-BE49-F238E27FC236}">
                <a16:creationId xmlns:a16="http://schemas.microsoft.com/office/drawing/2014/main" xmlns="" id="{B999A525-AC49-49C4-854C-A2DA2AA88892}"/>
              </a:ext>
            </a:extLst>
          </p:cNvPr>
          <p:cNvCxnSpPr>
            <a:cxnSpLocks/>
          </p:cNvCxnSpPr>
          <p:nvPr/>
        </p:nvCxnSpPr>
        <p:spPr>
          <a:xfrm>
            <a:off x="7732972" y="2750977"/>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Connecteur droit 380">
            <a:extLst>
              <a:ext uri="{FF2B5EF4-FFF2-40B4-BE49-F238E27FC236}">
                <a16:creationId xmlns:a16="http://schemas.microsoft.com/office/drawing/2014/main" xmlns="" id="{9C5C1D3A-64C2-413B-9645-945D56EFC6B0}"/>
              </a:ext>
            </a:extLst>
          </p:cNvPr>
          <p:cNvCxnSpPr>
            <a:cxnSpLocks/>
          </p:cNvCxnSpPr>
          <p:nvPr/>
        </p:nvCxnSpPr>
        <p:spPr>
          <a:xfrm>
            <a:off x="7732972" y="2273198"/>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Connecteur droit 381">
            <a:extLst>
              <a:ext uri="{FF2B5EF4-FFF2-40B4-BE49-F238E27FC236}">
                <a16:creationId xmlns:a16="http://schemas.microsoft.com/office/drawing/2014/main" xmlns="" id="{A7623795-BA1B-4AD5-BC4B-95EDD704ED13}"/>
              </a:ext>
            </a:extLst>
          </p:cNvPr>
          <p:cNvCxnSpPr>
            <a:cxnSpLocks/>
          </p:cNvCxnSpPr>
          <p:nvPr/>
        </p:nvCxnSpPr>
        <p:spPr>
          <a:xfrm>
            <a:off x="7732972" y="1799175"/>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Connecteur droit 382">
            <a:extLst>
              <a:ext uri="{FF2B5EF4-FFF2-40B4-BE49-F238E27FC236}">
                <a16:creationId xmlns:a16="http://schemas.microsoft.com/office/drawing/2014/main" xmlns="" id="{9725326D-058F-4162-9CA1-697F9FE65E39}"/>
              </a:ext>
            </a:extLst>
          </p:cNvPr>
          <p:cNvCxnSpPr>
            <a:cxnSpLocks/>
          </p:cNvCxnSpPr>
          <p:nvPr/>
        </p:nvCxnSpPr>
        <p:spPr>
          <a:xfrm>
            <a:off x="7732972" y="4867407"/>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Connecteur droit 383">
            <a:extLst>
              <a:ext uri="{FF2B5EF4-FFF2-40B4-BE49-F238E27FC236}">
                <a16:creationId xmlns:a16="http://schemas.microsoft.com/office/drawing/2014/main" xmlns="" id="{8A5CDC89-74D5-4253-BC6C-E7A3A9ECEB48}"/>
              </a:ext>
            </a:extLst>
          </p:cNvPr>
          <p:cNvCxnSpPr>
            <a:cxnSpLocks/>
          </p:cNvCxnSpPr>
          <p:nvPr/>
        </p:nvCxnSpPr>
        <p:spPr>
          <a:xfrm>
            <a:off x="7732972" y="4402328"/>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Connecteur droit 384">
            <a:extLst>
              <a:ext uri="{FF2B5EF4-FFF2-40B4-BE49-F238E27FC236}">
                <a16:creationId xmlns:a16="http://schemas.microsoft.com/office/drawing/2014/main" xmlns="" id="{F3DEF2C1-3352-4F28-93B0-35DDCC7900DA}"/>
              </a:ext>
            </a:extLst>
          </p:cNvPr>
          <p:cNvCxnSpPr>
            <a:cxnSpLocks/>
          </p:cNvCxnSpPr>
          <p:nvPr/>
        </p:nvCxnSpPr>
        <p:spPr>
          <a:xfrm>
            <a:off x="7732972" y="3933385"/>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Connecteur droit 385">
            <a:extLst>
              <a:ext uri="{FF2B5EF4-FFF2-40B4-BE49-F238E27FC236}">
                <a16:creationId xmlns:a16="http://schemas.microsoft.com/office/drawing/2014/main" xmlns="" id="{A9E1F375-3A67-4862-907C-EB31C4720968}"/>
              </a:ext>
            </a:extLst>
          </p:cNvPr>
          <p:cNvCxnSpPr>
            <a:cxnSpLocks/>
          </p:cNvCxnSpPr>
          <p:nvPr/>
        </p:nvCxnSpPr>
        <p:spPr>
          <a:xfrm>
            <a:off x="7732972" y="3472824"/>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Connecteur droit 389">
            <a:extLst>
              <a:ext uri="{FF2B5EF4-FFF2-40B4-BE49-F238E27FC236}">
                <a16:creationId xmlns:a16="http://schemas.microsoft.com/office/drawing/2014/main" xmlns="" id="{E88D63D7-2F32-481C-B4F1-84C4628E6EBE}"/>
              </a:ext>
            </a:extLst>
          </p:cNvPr>
          <p:cNvCxnSpPr>
            <a:cxnSpLocks/>
          </p:cNvCxnSpPr>
          <p:nvPr/>
        </p:nvCxnSpPr>
        <p:spPr>
          <a:xfrm>
            <a:off x="7732972" y="6511511"/>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Connecteur droit 390">
            <a:extLst>
              <a:ext uri="{FF2B5EF4-FFF2-40B4-BE49-F238E27FC236}">
                <a16:creationId xmlns:a16="http://schemas.microsoft.com/office/drawing/2014/main" xmlns="" id="{68E830CB-2046-4A6C-8253-422DFCEA2755}"/>
              </a:ext>
            </a:extLst>
          </p:cNvPr>
          <p:cNvCxnSpPr>
            <a:cxnSpLocks/>
          </p:cNvCxnSpPr>
          <p:nvPr/>
        </p:nvCxnSpPr>
        <p:spPr>
          <a:xfrm>
            <a:off x="7732972" y="6086707"/>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Connecteur droit 391">
            <a:extLst>
              <a:ext uri="{FF2B5EF4-FFF2-40B4-BE49-F238E27FC236}">
                <a16:creationId xmlns:a16="http://schemas.microsoft.com/office/drawing/2014/main" xmlns="" id="{ADD6C806-6630-4FC7-BEC1-82CB559232F8}"/>
              </a:ext>
            </a:extLst>
          </p:cNvPr>
          <p:cNvCxnSpPr>
            <a:cxnSpLocks/>
          </p:cNvCxnSpPr>
          <p:nvPr/>
        </p:nvCxnSpPr>
        <p:spPr>
          <a:xfrm>
            <a:off x="7732972" y="5665717"/>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Connecteur droit 392">
            <a:extLst>
              <a:ext uri="{FF2B5EF4-FFF2-40B4-BE49-F238E27FC236}">
                <a16:creationId xmlns:a16="http://schemas.microsoft.com/office/drawing/2014/main" xmlns="" id="{3C478895-16E0-4E60-8378-0D8229023A2E}"/>
              </a:ext>
            </a:extLst>
          </p:cNvPr>
          <p:cNvCxnSpPr>
            <a:cxnSpLocks/>
          </p:cNvCxnSpPr>
          <p:nvPr/>
        </p:nvCxnSpPr>
        <p:spPr>
          <a:xfrm>
            <a:off x="7732972" y="525341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01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57022" y="922821"/>
            <a:ext cx="862834" cy="1015663"/>
          </a:xfrm>
          <a:prstGeom prst="rect">
            <a:avLst/>
          </a:prstGeom>
          <a:noFill/>
          <a:ln>
            <a:solidFill>
              <a:schemeClr val="bg1"/>
            </a:solidFill>
          </a:ln>
        </p:spPr>
        <p:txBody>
          <a:bodyPr wrap="square" rtlCol="0">
            <a:spAutoFit/>
          </a:bodyPr>
          <a:lstStyle/>
          <a:p>
            <a:r>
              <a:rPr lang="fr-FR" sz="1200" dirty="0">
                <a:solidFill>
                  <a:srgbClr val="000099"/>
                </a:solidFill>
                <a:latin typeface="Arial" panose="020B0604020202020204" pitchFamily="34" charset="0"/>
                <a:cs typeface="Arial" panose="020B0604020202020204" pitchFamily="34" charset="0"/>
              </a:rPr>
              <a:t>Cluster 1</a:t>
            </a:r>
          </a:p>
          <a:p>
            <a:r>
              <a:rPr lang="fr-FR" sz="1200" dirty="0">
                <a:solidFill>
                  <a:srgbClr val="CC6600"/>
                </a:solidFill>
                <a:latin typeface="Arial" panose="020B0604020202020204" pitchFamily="34" charset="0"/>
                <a:cs typeface="Arial" panose="020B0604020202020204" pitchFamily="34" charset="0"/>
              </a:rPr>
              <a:t>Cluster 2</a:t>
            </a:r>
          </a:p>
          <a:p>
            <a:r>
              <a:rPr lang="fr-FR" sz="1200" dirty="0">
                <a:solidFill>
                  <a:srgbClr val="006666"/>
                </a:solidFill>
                <a:latin typeface="Arial" panose="020B0604020202020204" pitchFamily="34" charset="0"/>
                <a:cs typeface="Arial" panose="020B0604020202020204" pitchFamily="34" charset="0"/>
              </a:rPr>
              <a:t>Cluster 3</a:t>
            </a:r>
          </a:p>
          <a:p>
            <a:r>
              <a:rPr lang="fr-FR" sz="1200" dirty="0">
                <a:solidFill>
                  <a:srgbClr val="990000"/>
                </a:solidFill>
                <a:latin typeface="Arial" panose="020B0604020202020204" pitchFamily="34" charset="0"/>
                <a:cs typeface="Arial" panose="020B0604020202020204" pitchFamily="34" charset="0"/>
              </a:rPr>
              <a:t>Cluster 4</a:t>
            </a:r>
          </a:p>
          <a:p>
            <a:r>
              <a:rPr lang="fr-FR" sz="1200" dirty="0">
                <a:latin typeface="Arial" panose="020B0604020202020204" pitchFamily="34" charset="0"/>
                <a:cs typeface="Arial" panose="020B0604020202020204" pitchFamily="34" charset="0"/>
              </a:rPr>
              <a:t>Common</a:t>
            </a:r>
          </a:p>
        </p:txBody>
      </p:sp>
      <p:pic>
        <p:nvPicPr>
          <p:cNvPr id="4" name="Image 3">
            <a:extLst>
              <a:ext uri="{FF2B5EF4-FFF2-40B4-BE49-F238E27FC236}">
                <a16:creationId xmlns:a16="http://schemas.microsoft.com/office/drawing/2014/main" xmlns="" id="{CCD1B8F8-47E2-4BD2-9A55-7BBD242A78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2082" y="1007881"/>
            <a:ext cx="8055504" cy="5453230"/>
          </a:xfrm>
          <a:prstGeom prst="rect">
            <a:avLst/>
          </a:prstGeom>
        </p:spPr>
      </p:pic>
    </p:spTree>
    <p:extLst>
      <p:ext uri="{BB962C8B-B14F-4D97-AF65-F5344CB8AC3E}">
        <p14:creationId xmlns:p14="http://schemas.microsoft.com/office/powerpoint/2010/main" val="2444589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41"/>
          <p:cNvPicPr>
            <a:picLocks noChangeAspect="1"/>
          </p:cNvPicPr>
          <p:nvPr/>
        </p:nvPicPr>
        <p:blipFill rotWithShape="1">
          <a:blip r:embed="rId3"/>
          <a:srcRect l="7535" t="1357" r="1038" b="11765"/>
          <a:stretch/>
        </p:blipFill>
        <p:spPr>
          <a:xfrm>
            <a:off x="5361978" y="1457615"/>
            <a:ext cx="4030523" cy="2738743"/>
          </a:xfrm>
          <a:prstGeom prst="rect">
            <a:avLst/>
          </a:prstGeom>
        </p:spPr>
      </p:pic>
      <p:sp>
        <p:nvSpPr>
          <p:cNvPr id="44" name="ZoneTexte 43">
            <a:extLst>
              <a:ext uri="{FF2B5EF4-FFF2-40B4-BE49-F238E27FC236}">
                <a16:creationId xmlns:a16="http://schemas.microsoft.com/office/drawing/2014/main" xmlns="" id="{DCCA60C2-4844-D741-9A18-28E119115E9A}"/>
              </a:ext>
            </a:extLst>
          </p:cNvPr>
          <p:cNvSpPr txBox="1"/>
          <p:nvPr/>
        </p:nvSpPr>
        <p:spPr>
          <a:xfrm>
            <a:off x="6741415" y="4344782"/>
            <a:ext cx="1271649" cy="253916"/>
          </a:xfrm>
          <a:prstGeom prst="rect">
            <a:avLst/>
          </a:prstGeom>
          <a:solidFill>
            <a:srgbClr val="FFFFFF">
              <a:alpha val="0"/>
            </a:srgbClr>
          </a:solidFill>
        </p:spPr>
        <p:txBody>
          <a:bodyPr wrap="square" rtlCol="0">
            <a:spAutoFit/>
          </a:bodyPr>
          <a:lstStyle/>
          <a:p>
            <a:pPr algn="ctr"/>
            <a:r>
              <a:rPr lang="fr-FR" sz="1050" dirty="0" err="1">
                <a:latin typeface="Arial" panose="020B0604020202020204" pitchFamily="34" charset="0"/>
                <a:cs typeface="Arial" panose="020B0604020202020204" pitchFamily="34" charset="0"/>
              </a:rPr>
              <a:t>Methylation</a:t>
            </a:r>
            <a:r>
              <a:rPr lang="fr-FR" sz="1050" dirty="0">
                <a:latin typeface="Arial" panose="020B0604020202020204" pitchFamily="34" charset="0"/>
                <a:cs typeface="Arial" panose="020B0604020202020204" pitchFamily="34" charset="0"/>
              </a:rPr>
              <a:t> </a:t>
            </a:r>
            <a:r>
              <a:rPr lang="fr-FR" sz="1050" dirty="0" err="1">
                <a:latin typeface="Arial" panose="020B0604020202020204" pitchFamily="34" charset="0"/>
                <a:cs typeface="Arial" panose="020B0604020202020204" pitchFamily="34" charset="0"/>
              </a:rPr>
              <a:t>level</a:t>
            </a:r>
            <a:endParaRPr lang="fr-FR" sz="1050" dirty="0">
              <a:latin typeface="Arial" panose="020B0604020202020204" pitchFamily="34" charset="0"/>
              <a:cs typeface="Arial" panose="020B0604020202020204" pitchFamily="34" charset="0"/>
            </a:endParaRPr>
          </a:p>
        </p:txBody>
      </p:sp>
      <p:sp>
        <p:nvSpPr>
          <p:cNvPr id="45" name="ZoneTexte 44">
            <a:extLst>
              <a:ext uri="{FF2B5EF4-FFF2-40B4-BE49-F238E27FC236}">
                <a16:creationId xmlns:a16="http://schemas.microsoft.com/office/drawing/2014/main" xmlns="" id="{6F07DECE-DED5-9846-BEB9-790924B37627}"/>
              </a:ext>
            </a:extLst>
          </p:cNvPr>
          <p:cNvSpPr txBox="1"/>
          <p:nvPr/>
        </p:nvSpPr>
        <p:spPr>
          <a:xfrm rot="16200000">
            <a:off x="4494988" y="2700028"/>
            <a:ext cx="1271649" cy="253916"/>
          </a:xfrm>
          <a:prstGeom prst="rect">
            <a:avLst/>
          </a:prstGeom>
          <a:solidFill>
            <a:srgbClr val="FFFFFF">
              <a:alpha val="0"/>
            </a:srgbClr>
          </a:solidFill>
        </p:spPr>
        <p:txBody>
          <a:bodyPr wrap="square" rtlCol="0">
            <a:spAutoFit/>
          </a:bodyPr>
          <a:lstStyle/>
          <a:p>
            <a:pPr algn="ctr"/>
            <a:r>
              <a:rPr lang="fr-FR" sz="1050" dirty="0">
                <a:latin typeface="Arial" panose="020B0604020202020204" pitchFamily="34" charset="0"/>
                <a:cs typeface="Arial" panose="020B0604020202020204" pitchFamily="34" charset="0"/>
              </a:rPr>
              <a:t>Expression </a:t>
            </a:r>
            <a:r>
              <a:rPr lang="fr-FR" sz="1050" dirty="0" err="1">
                <a:latin typeface="Arial" panose="020B0604020202020204" pitchFamily="34" charset="0"/>
                <a:cs typeface="Arial" panose="020B0604020202020204" pitchFamily="34" charset="0"/>
              </a:rPr>
              <a:t>level</a:t>
            </a:r>
            <a:endParaRPr lang="fr-FR" sz="1050"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rotWithShape="1">
          <a:blip r:embed="rId4"/>
          <a:srcRect l="16861" t="6275" r="27012" b="9429"/>
          <a:stretch/>
        </p:blipFill>
        <p:spPr>
          <a:xfrm>
            <a:off x="9899979" y="616580"/>
            <a:ext cx="1790701" cy="4921255"/>
          </a:xfrm>
          <a:prstGeom prst="rect">
            <a:avLst/>
          </a:prstGeom>
        </p:spPr>
      </p:pic>
      <p:pic>
        <p:nvPicPr>
          <p:cNvPr id="5" name="Image 4"/>
          <p:cNvPicPr>
            <a:picLocks noChangeAspect="1"/>
          </p:cNvPicPr>
          <p:nvPr/>
        </p:nvPicPr>
        <p:blipFill rotWithShape="1">
          <a:blip r:embed="rId4"/>
          <a:srcRect l="74183" t="42212" r="16726" b="36251"/>
          <a:stretch/>
        </p:blipFill>
        <p:spPr>
          <a:xfrm>
            <a:off x="11690680" y="2902241"/>
            <a:ext cx="211760" cy="918000"/>
          </a:xfrm>
          <a:prstGeom prst="rect">
            <a:avLst/>
          </a:prstGeom>
        </p:spPr>
      </p:pic>
      <p:sp>
        <p:nvSpPr>
          <p:cNvPr id="6" name="ZoneTexte 5"/>
          <p:cNvSpPr txBox="1"/>
          <p:nvPr/>
        </p:nvSpPr>
        <p:spPr>
          <a:xfrm>
            <a:off x="10636824" y="5779130"/>
            <a:ext cx="402307" cy="256090"/>
          </a:xfrm>
          <a:prstGeom prst="rect">
            <a:avLst/>
          </a:prstGeom>
          <a:noFill/>
        </p:spPr>
        <p:txBody>
          <a:bodyPr wrap="square" rtlCol="0">
            <a:spAutoFit/>
          </a:bodyPr>
          <a:lstStyle/>
          <a:p>
            <a:pPr algn="ctr"/>
            <a:r>
              <a:rPr lang="fr-FR" sz="1050" i="1" dirty="0">
                <a:latin typeface="Arial" panose="020B0604020202020204" pitchFamily="34" charset="0"/>
                <a:cs typeface="Arial" panose="020B0604020202020204" pitchFamily="34" charset="0"/>
              </a:rPr>
              <a:t>R²</a:t>
            </a:r>
          </a:p>
        </p:txBody>
      </p:sp>
      <p:sp>
        <p:nvSpPr>
          <p:cNvPr id="7" name="ZoneTexte 6"/>
          <p:cNvSpPr txBox="1"/>
          <p:nvPr/>
        </p:nvSpPr>
        <p:spPr>
          <a:xfrm rot="16200000">
            <a:off x="9190860" y="4719359"/>
            <a:ext cx="643464" cy="253916"/>
          </a:xfrm>
          <a:prstGeom prst="rect">
            <a:avLst/>
          </a:prstGeom>
          <a:noFill/>
        </p:spPr>
        <p:txBody>
          <a:bodyPr wrap="square" rtlCol="0">
            <a:spAutoFit/>
          </a:bodyPr>
          <a:lstStyle/>
          <a:p>
            <a:pPr algn="ctr"/>
            <a:r>
              <a:rPr lang="fr-FR" sz="1050" i="1" dirty="0">
                <a:latin typeface="Arial" panose="020B0604020202020204" pitchFamily="34" charset="0"/>
                <a:cs typeface="Arial" panose="020B0604020202020204" pitchFamily="34" charset="0"/>
              </a:rPr>
              <a:t>P value</a:t>
            </a:r>
          </a:p>
        </p:txBody>
      </p:sp>
      <p:sp>
        <p:nvSpPr>
          <p:cNvPr id="8" name="ZoneTexte 7"/>
          <p:cNvSpPr txBox="1"/>
          <p:nvPr/>
        </p:nvSpPr>
        <p:spPr>
          <a:xfrm>
            <a:off x="11627895" y="2648325"/>
            <a:ext cx="635825" cy="253916"/>
          </a:xfrm>
          <a:prstGeom prst="rect">
            <a:avLst/>
          </a:prstGeom>
          <a:noFill/>
        </p:spPr>
        <p:txBody>
          <a:bodyPr wrap="square" rtlCol="0">
            <a:spAutoFit/>
          </a:bodyPr>
          <a:lstStyle/>
          <a:p>
            <a:r>
              <a:rPr lang="fr-FR" sz="1050" dirty="0" err="1">
                <a:latin typeface="Arial" panose="020B0604020202020204" pitchFamily="34" charset="0"/>
                <a:cs typeface="Arial" panose="020B0604020202020204" pitchFamily="34" charset="0"/>
              </a:rPr>
              <a:t>Density</a:t>
            </a:r>
            <a:endParaRPr lang="fr-FR" sz="1050" dirty="0">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xmlns="" id="{EBF16E47-472A-8744-8CC6-4727C5AE8ADA}"/>
              </a:ext>
            </a:extLst>
          </p:cNvPr>
          <p:cNvPicPr>
            <a:picLocks noChangeAspect="1"/>
          </p:cNvPicPr>
          <p:nvPr/>
        </p:nvPicPr>
        <p:blipFill rotWithShape="1">
          <a:blip r:embed="rId5"/>
          <a:srcRect l="85163" t="34828" r="12024" b="49606"/>
          <a:stretch/>
        </p:blipFill>
        <p:spPr>
          <a:xfrm>
            <a:off x="4225916" y="3137535"/>
            <a:ext cx="163204" cy="661036"/>
          </a:xfrm>
          <a:prstGeom prst="rect">
            <a:avLst/>
          </a:prstGeom>
        </p:spPr>
      </p:pic>
      <p:sp>
        <p:nvSpPr>
          <p:cNvPr id="11" name="ZoneTexte 10"/>
          <p:cNvSpPr txBox="1"/>
          <p:nvPr/>
        </p:nvSpPr>
        <p:spPr>
          <a:xfrm>
            <a:off x="10347960" y="563800"/>
            <a:ext cx="776973" cy="246221"/>
          </a:xfrm>
          <a:prstGeom prst="rect">
            <a:avLst/>
          </a:prstGeom>
          <a:solidFill>
            <a:schemeClr val="bg1"/>
          </a:solidFill>
        </p:spPr>
        <p:txBody>
          <a:bodyPr wrap="square" rtlCol="0">
            <a:spAutoFit/>
          </a:bodyPr>
          <a:lstStyle/>
          <a:p>
            <a:pPr algn="ctr"/>
            <a:r>
              <a:rPr lang="fr-FR" sz="1000" b="1" dirty="0">
                <a:latin typeface="Arial" panose="020B0604020202020204" pitchFamily="34" charset="0"/>
                <a:cs typeface="Arial" panose="020B0604020202020204" pitchFamily="34" charset="0"/>
              </a:rPr>
              <a:t>Cluster 1</a:t>
            </a:r>
          </a:p>
        </p:txBody>
      </p:sp>
      <p:sp>
        <p:nvSpPr>
          <p:cNvPr id="12" name="ZoneTexte 11"/>
          <p:cNvSpPr txBox="1"/>
          <p:nvPr/>
        </p:nvSpPr>
        <p:spPr>
          <a:xfrm>
            <a:off x="10347960" y="2257488"/>
            <a:ext cx="850900" cy="246221"/>
          </a:xfrm>
          <a:prstGeom prst="rect">
            <a:avLst/>
          </a:prstGeom>
          <a:solidFill>
            <a:schemeClr val="bg1"/>
          </a:solidFill>
        </p:spPr>
        <p:txBody>
          <a:bodyPr wrap="square" rtlCol="0">
            <a:spAutoFit/>
          </a:bodyPr>
          <a:lstStyle/>
          <a:p>
            <a:pPr algn="ctr"/>
            <a:r>
              <a:rPr lang="fr-FR" sz="1000" b="1" dirty="0">
                <a:latin typeface="Arial" panose="020B0604020202020204" pitchFamily="34" charset="0"/>
                <a:cs typeface="Arial" panose="020B0604020202020204" pitchFamily="34" charset="0"/>
              </a:rPr>
              <a:t>Cluster 2</a:t>
            </a:r>
          </a:p>
        </p:txBody>
      </p:sp>
      <p:sp>
        <p:nvSpPr>
          <p:cNvPr id="13" name="ZoneTexte 12"/>
          <p:cNvSpPr txBox="1"/>
          <p:nvPr/>
        </p:nvSpPr>
        <p:spPr>
          <a:xfrm>
            <a:off x="10347960" y="3970334"/>
            <a:ext cx="850900" cy="246221"/>
          </a:xfrm>
          <a:prstGeom prst="rect">
            <a:avLst/>
          </a:prstGeom>
          <a:solidFill>
            <a:schemeClr val="bg1"/>
          </a:solidFill>
        </p:spPr>
        <p:txBody>
          <a:bodyPr wrap="square" rtlCol="0">
            <a:spAutoFit/>
          </a:bodyPr>
          <a:lstStyle/>
          <a:p>
            <a:pPr algn="ctr"/>
            <a:r>
              <a:rPr lang="fr-FR" sz="1000" b="1" dirty="0">
                <a:latin typeface="Arial" panose="020B0604020202020204" pitchFamily="34" charset="0"/>
                <a:cs typeface="Arial" panose="020B0604020202020204" pitchFamily="34" charset="0"/>
              </a:rPr>
              <a:t>Cluster 3</a:t>
            </a:r>
          </a:p>
        </p:txBody>
      </p:sp>
      <p:pic>
        <p:nvPicPr>
          <p:cNvPr id="15" name="Image 14">
            <a:extLst>
              <a:ext uri="{FF2B5EF4-FFF2-40B4-BE49-F238E27FC236}">
                <a16:creationId xmlns:a16="http://schemas.microsoft.com/office/drawing/2014/main" xmlns="" id="{EBF16E47-472A-8744-8CC6-4727C5AE8ADA}"/>
              </a:ext>
            </a:extLst>
          </p:cNvPr>
          <p:cNvPicPr>
            <a:picLocks noChangeAspect="1"/>
          </p:cNvPicPr>
          <p:nvPr/>
        </p:nvPicPr>
        <p:blipFill rotWithShape="1">
          <a:blip r:embed="rId5"/>
          <a:srcRect l="7909" r="14610" b="4742"/>
          <a:stretch/>
        </p:blipFill>
        <p:spPr>
          <a:xfrm>
            <a:off x="212239" y="1024823"/>
            <a:ext cx="4007064" cy="4044993"/>
          </a:xfrm>
          <a:prstGeom prst="rect">
            <a:avLst/>
          </a:prstGeom>
        </p:spPr>
      </p:pic>
      <p:sp>
        <p:nvSpPr>
          <p:cNvPr id="19" name="ZoneTexte 18"/>
          <p:cNvSpPr txBox="1"/>
          <p:nvPr/>
        </p:nvSpPr>
        <p:spPr>
          <a:xfrm rot="2400000">
            <a:off x="159910" y="5047930"/>
            <a:ext cx="288953"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E</a:t>
            </a:r>
          </a:p>
        </p:txBody>
      </p:sp>
      <p:sp>
        <p:nvSpPr>
          <p:cNvPr id="20" name="ZoneTexte 19"/>
          <p:cNvSpPr txBox="1"/>
          <p:nvPr/>
        </p:nvSpPr>
        <p:spPr>
          <a:xfrm rot="2400000">
            <a:off x="500651" y="5082782"/>
            <a:ext cx="492225"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2/8 C</a:t>
            </a:r>
          </a:p>
        </p:txBody>
      </p:sp>
      <p:sp>
        <p:nvSpPr>
          <p:cNvPr id="21" name="ZoneTexte 20"/>
          <p:cNvSpPr txBox="1"/>
          <p:nvPr/>
        </p:nvSpPr>
        <p:spPr>
          <a:xfrm rot="2400000">
            <a:off x="765156" y="5047930"/>
            <a:ext cx="296362"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M</a:t>
            </a:r>
          </a:p>
        </p:txBody>
      </p:sp>
      <p:sp>
        <p:nvSpPr>
          <p:cNvPr id="22" name="ZoneTexte 21"/>
          <p:cNvSpPr txBox="1"/>
          <p:nvPr/>
        </p:nvSpPr>
        <p:spPr>
          <a:xfrm rot="2400000">
            <a:off x="988885" y="5047930"/>
            <a:ext cx="231980"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B</a:t>
            </a:r>
          </a:p>
        </p:txBody>
      </p:sp>
      <p:sp>
        <p:nvSpPr>
          <p:cNvPr id="23" name="ZoneTexte 22"/>
          <p:cNvSpPr txBox="1"/>
          <p:nvPr/>
        </p:nvSpPr>
        <p:spPr>
          <a:xfrm rot="2400000">
            <a:off x="1188572" y="5047930"/>
            <a:ext cx="222411"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G</a:t>
            </a:r>
          </a:p>
        </p:txBody>
      </p:sp>
      <p:sp>
        <p:nvSpPr>
          <p:cNvPr id="24" name="ZoneTexte 23"/>
          <p:cNvSpPr txBox="1"/>
          <p:nvPr/>
        </p:nvSpPr>
        <p:spPr>
          <a:xfrm rot="2400000">
            <a:off x="1408406" y="5047930"/>
            <a:ext cx="158029"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T</a:t>
            </a:r>
          </a:p>
        </p:txBody>
      </p:sp>
      <p:sp>
        <p:nvSpPr>
          <p:cNvPr id="25" name="ZoneTexte 24"/>
          <p:cNvSpPr txBox="1"/>
          <p:nvPr/>
        </p:nvSpPr>
        <p:spPr>
          <a:xfrm rot="2400000">
            <a:off x="1546878" y="5047930"/>
            <a:ext cx="296362"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D</a:t>
            </a:r>
          </a:p>
        </p:txBody>
      </p:sp>
      <p:sp>
        <p:nvSpPr>
          <p:cNvPr id="26" name="ZoneTexte 25"/>
          <p:cNvSpPr txBox="1"/>
          <p:nvPr/>
        </p:nvSpPr>
        <p:spPr>
          <a:xfrm rot="2400000">
            <a:off x="339811" y="5047930"/>
            <a:ext cx="353275"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FE</a:t>
            </a:r>
          </a:p>
        </p:txBody>
      </p:sp>
      <p:sp>
        <p:nvSpPr>
          <p:cNvPr id="27" name="ZoneTexte 26"/>
          <p:cNvSpPr txBox="1"/>
          <p:nvPr/>
        </p:nvSpPr>
        <p:spPr>
          <a:xfrm rot="2400000">
            <a:off x="1755759" y="5047930"/>
            <a:ext cx="296362"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P</a:t>
            </a:r>
          </a:p>
        </p:txBody>
      </p:sp>
      <p:sp>
        <p:nvSpPr>
          <p:cNvPr id="28" name="ZoneTexte 27"/>
          <p:cNvSpPr txBox="1"/>
          <p:nvPr/>
        </p:nvSpPr>
        <p:spPr>
          <a:xfrm rot="2400000">
            <a:off x="1943412" y="5047930"/>
            <a:ext cx="296362"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S</a:t>
            </a:r>
          </a:p>
        </p:txBody>
      </p:sp>
      <p:sp>
        <p:nvSpPr>
          <p:cNvPr id="29" name="ZoneTexte 28"/>
          <p:cNvSpPr txBox="1"/>
          <p:nvPr/>
        </p:nvSpPr>
        <p:spPr>
          <a:xfrm rot="2400000">
            <a:off x="2190875" y="5042685"/>
            <a:ext cx="288953"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E</a:t>
            </a:r>
          </a:p>
        </p:txBody>
      </p:sp>
      <p:sp>
        <p:nvSpPr>
          <p:cNvPr id="30" name="ZoneTexte 29"/>
          <p:cNvSpPr txBox="1"/>
          <p:nvPr/>
        </p:nvSpPr>
        <p:spPr>
          <a:xfrm rot="2400000">
            <a:off x="2531616" y="5077537"/>
            <a:ext cx="492225"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2/8 C</a:t>
            </a:r>
          </a:p>
        </p:txBody>
      </p:sp>
      <p:sp>
        <p:nvSpPr>
          <p:cNvPr id="31" name="ZoneTexte 30"/>
          <p:cNvSpPr txBox="1"/>
          <p:nvPr/>
        </p:nvSpPr>
        <p:spPr>
          <a:xfrm rot="2400000">
            <a:off x="2796121" y="5042685"/>
            <a:ext cx="296362"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M</a:t>
            </a:r>
          </a:p>
        </p:txBody>
      </p:sp>
      <p:sp>
        <p:nvSpPr>
          <p:cNvPr id="32" name="ZoneTexte 31"/>
          <p:cNvSpPr txBox="1"/>
          <p:nvPr/>
        </p:nvSpPr>
        <p:spPr>
          <a:xfrm rot="2400000">
            <a:off x="3019850" y="5042685"/>
            <a:ext cx="231980"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B</a:t>
            </a:r>
          </a:p>
        </p:txBody>
      </p:sp>
      <p:sp>
        <p:nvSpPr>
          <p:cNvPr id="33" name="ZoneTexte 32"/>
          <p:cNvSpPr txBox="1"/>
          <p:nvPr/>
        </p:nvSpPr>
        <p:spPr>
          <a:xfrm rot="2400000">
            <a:off x="3219537" y="5042685"/>
            <a:ext cx="222411"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G</a:t>
            </a:r>
          </a:p>
        </p:txBody>
      </p:sp>
      <p:sp>
        <p:nvSpPr>
          <p:cNvPr id="34" name="ZoneTexte 33"/>
          <p:cNvSpPr txBox="1"/>
          <p:nvPr/>
        </p:nvSpPr>
        <p:spPr>
          <a:xfrm rot="2400000">
            <a:off x="3439371" y="5042685"/>
            <a:ext cx="158029"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T</a:t>
            </a:r>
          </a:p>
        </p:txBody>
      </p:sp>
      <p:sp>
        <p:nvSpPr>
          <p:cNvPr id="35" name="ZoneTexte 34"/>
          <p:cNvSpPr txBox="1"/>
          <p:nvPr/>
        </p:nvSpPr>
        <p:spPr>
          <a:xfrm rot="2400000">
            <a:off x="3577843" y="5042685"/>
            <a:ext cx="296362"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D</a:t>
            </a:r>
          </a:p>
        </p:txBody>
      </p:sp>
      <p:sp>
        <p:nvSpPr>
          <p:cNvPr id="36" name="ZoneTexte 35"/>
          <p:cNvSpPr txBox="1"/>
          <p:nvPr/>
        </p:nvSpPr>
        <p:spPr>
          <a:xfrm rot="2400000">
            <a:off x="2370776" y="5042685"/>
            <a:ext cx="353275"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FE</a:t>
            </a:r>
          </a:p>
        </p:txBody>
      </p:sp>
      <p:sp>
        <p:nvSpPr>
          <p:cNvPr id="37" name="ZoneTexte 36"/>
          <p:cNvSpPr txBox="1"/>
          <p:nvPr/>
        </p:nvSpPr>
        <p:spPr>
          <a:xfrm rot="2400000">
            <a:off x="3786724" y="5042685"/>
            <a:ext cx="296362"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P</a:t>
            </a:r>
          </a:p>
        </p:txBody>
      </p:sp>
      <p:sp>
        <p:nvSpPr>
          <p:cNvPr id="38" name="ZoneTexte 37"/>
          <p:cNvSpPr txBox="1"/>
          <p:nvPr/>
        </p:nvSpPr>
        <p:spPr>
          <a:xfrm rot="2400000">
            <a:off x="3974377" y="5042685"/>
            <a:ext cx="296362" cy="246221"/>
          </a:xfrm>
          <a:prstGeom prst="rect">
            <a:avLst/>
          </a:prstGeom>
          <a:noFill/>
        </p:spPr>
        <p:txBody>
          <a:bodyPr wrap="square" rtlCol="0">
            <a:spAutoFit/>
          </a:bodyPr>
          <a:lstStyle/>
          <a:p>
            <a:pPr algn="ctr"/>
            <a:r>
              <a:rPr lang="fr-FR" sz="1000" b="1" dirty="0">
                <a:latin typeface="Arial" panose="020B0604020202020204" pitchFamily="34" charset="0"/>
                <a:cs typeface="Arial" panose="020B0604020202020204" pitchFamily="34" charset="0"/>
              </a:rPr>
              <a:t>S</a:t>
            </a:r>
          </a:p>
        </p:txBody>
      </p:sp>
      <p:sp>
        <p:nvSpPr>
          <p:cNvPr id="39" name="ZoneTexte 38"/>
          <p:cNvSpPr txBox="1"/>
          <p:nvPr/>
        </p:nvSpPr>
        <p:spPr>
          <a:xfrm>
            <a:off x="28789" y="670960"/>
            <a:ext cx="361950"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A</a:t>
            </a:r>
          </a:p>
        </p:txBody>
      </p:sp>
      <p:sp>
        <p:nvSpPr>
          <p:cNvPr id="40" name="ZoneTexte 39"/>
          <p:cNvSpPr txBox="1"/>
          <p:nvPr/>
        </p:nvSpPr>
        <p:spPr>
          <a:xfrm>
            <a:off x="9634219" y="530543"/>
            <a:ext cx="361950"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C</a:t>
            </a:r>
          </a:p>
        </p:txBody>
      </p:sp>
      <p:sp>
        <p:nvSpPr>
          <p:cNvPr id="43" name="ZoneTexte 42"/>
          <p:cNvSpPr txBox="1"/>
          <p:nvPr/>
        </p:nvSpPr>
        <p:spPr>
          <a:xfrm>
            <a:off x="4939402" y="1344361"/>
            <a:ext cx="361950"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B</a:t>
            </a:r>
          </a:p>
        </p:txBody>
      </p:sp>
      <p:sp>
        <p:nvSpPr>
          <p:cNvPr id="46" name="ZoneTexte 45">
            <a:extLst>
              <a:ext uri="{FF2B5EF4-FFF2-40B4-BE49-F238E27FC236}">
                <a16:creationId xmlns:a16="http://schemas.microsoft.com/office/drawing/2014/main" xmlns="" id="{F7DC2F0A-655E-1942-B746-D33A2132387D}"/>
              </a:ext>
            </a:extLst>
          </p:cNvPr>
          <p:cNvSpPr txBox="1"/>
          <p:nvPr/>
        </p:nvSpPr>
        <p:spPr>
          <a:xfrm>
            <a:off x="5391633" y="1517445"/>
            <a:ext cx="1513774" cy="261610"/>
          </a:xfrm>
          <a:prstGeom prst="rect">
            <a:avLst/>
          </a:prstGeom>
          <a:solidFill>
            <a:srgbClr val="FFFFFF">
              <a:alpha val="0"/>
            </a:srgbClr>
          </a:solidFill>
        </p:spPr>
        <p:txBody>
          <a:bodyPr wrap="square" rtlCol="0">
            <a:spAutoFit/>
          </a:bodyPr>
          <a:lstStyle/>
          <a:p>
            <a:r>
              <a:rPr lang="fr-FR" sz="1050" i="1" dirty="0">
                <a:latin typeface="Arial" panose="020B0604020202020204" pitchFamily="34" charset="0"/>
                <a:cs typeface="Arial" panose="020B0604020202020204" pitchFamily="34" charset="0"/>
              </a:rPr>
              <a:t>P </a:t>
            </a:r>
            <a:r>
              <a:rPr lang="fr-FR" sz="1100" i="1" dirty="0">
                <a:latin typeface="Arial" panose="020B0604020202020204" pitchFamily="34" charset="0"/>
                <a:cs typeface="Arial" panose="020B0604020202020204" pitchFamily="34" charset="0"/>
              </a:rPr>
              <a:t>value</a:t>
            </a:r>
            <a:r>
              <a:rPr lang="fr-FR" sz="1050" i="1" dirty="0">
                <a:latin typeface="Arial" panose="020B0604020202020204" pitchFamily="34" charset="0"/>
                <a:cs typeface="Arial" panose="020B0604020202020204" pitchFamily="34" charset="0"/>
              </a:rPr>
              <a:t> </a:t>
            </a:r>
            <a:r>
              <a:rPr lang="fr-FR" sz="1050" dirty="0">
                <a:latin typeface="Arial" panose="020B0604020202020204" pitchFamily="34" charset="0"/>
                <a:cs typeface="Arial" panose="020B0604020202020204" pitchFamily="34" charset="0"/>
              </a:rPr>
              <a:t>= 1.07x10</a:t>
            </a:r>
            <a:r>
              <a:rPr lang="fr-FR" sz="1050" baseline="30000" dirty="0">
                <a:latin typeface="Arial" panose="020B0604020202020204" pitchFamily="34" charset="0"/>
                <a:cs typeface="Arial" panose="020B0604020202020204" pitchFamily="34" charset="0"/>
              </a:rPr>
              <a:t> </a:t>
            </a:r>
            <a:r>
              <a:rPr lang="fr-FR" sz="1050" baseline="30000" dirty="0">
                <a:latin typeface="Times New Roman" panose="02020603050405020304" pitchFamily="18" charset="0"/>
                <a:cs typeface="Times New Roman" panose="02020603050405020304" pitchFamily="18" charset="0"/>
              </a:rPr>
              <a:t>₋</a:t>
            </a:r>
            <a:r>
              <a:rPr lang="fr-FR" sz="1050" baseline="30000" dirty="0">
                <a:latin typeface="Arial" panose="020B0604020202020204" pitchFamily="34" charset="0"/>
                <a:cs typeface="Arial" panose="020B0604020202020204" pitchFamily="34" charset="0"/>
              </a:rPr>
              <a:t>45</a:t>
            </a:r>
            <a:endParaRPr lang="fr-FR" sz="1050" dirty="0">
              <a:latin typeface="Arial" panose="020B0604020202020204" pitchFamily="34" charset="0"/>
              <a:cs typeface="Arial" panose="020B0604020202020204" pitchFamily="34" charset="0"/>
            </a:endParaRPr>
          </a:p>
        </p:txBody>
      </p:sp>
      <p:sp>
        <p:nvSpPr>
          <p:cNvPr id="47" name="ZoneTexte 46">
            <a:extLst>
              <a:ext uri="{FF2B5EF4-FFF2-40B4-BE49-F238E27FC236}">
                <a16:creationId xmlns:a16="http://schemas.microsoft.com/office/drawing/2014/main" xmlns="" id="{E6063760-AF7D-4433-9013-4DA379164203}"/>
              </a:ext>
            </a:extLst>
          </p:cNvPr>
          <p:cNvSpPr txBox="1"/>
          <p:nvPr/>
        </p:nvSpPr>
        <p:spPr>
          <a:xfrm rot="16200000">
            <a:off x="-232464" y="1202962"/>
            <a:ext cx="731290" cy="246221"/>
          </a:xfrm>
          <a:prstGeom prst="rect">
            <a:avLst/>
          </a:prstGeom>
          <a:noFill/>
        </p:spPr>
        <p:txBody>
          <a:bodyPr wrap="none" rtlCol="0">
            <a:spAutoFit/>
          </a:bodyPr>
          <a:lstStyle/>
          <a:p>
            <a:r>
              <a:rPr lang="fr-FR" sz="1000" b="1" dirty="0">
                <a:latin typeface="Arial" panose="020B0604020202020204" pitchFamily="34" charset="0"/>
                <a:cs typeface="Arial" panose="020B0604020202020204" pitchFamily="34" charset="0"/>
              </a:rPr>
              <a:t>Cluster 1</a:t>
            </a:r>
          </a:p>
        </p:txBody>
      </p:sp>
      <p:sp>
        <p:nvSpPr>
          <p:cNvPr id="48" name="ZoneTexte 47">
            <a:extLst>
              <a:ext uri="{FF2B5EF4-FFF2-40B4-BE49-F238E27FC236}">
                <a16:creationId xmlns:a16="http://schemas.microsoft.com/office/drawing/2014/main" xmlns="" id="{2D24E2C9-07A5-4397-9E90-B46F7D66F37D}"/>
              </a:ext>
            </a:extLst>
          </p:cNvPr>
          <p:cNvSpPr txBox="1"/>
          <p:nvPr/>
        </p:nvSpPr>
        <p:spPr>
          <a:xfrm rot="16200000">
            <a:off x="-232464" y="1772059"/>
            <a:ext cx="731290" cy="246221"/>
          </a:xfrm>
          <a:prstGeom prst="rect">
            <a:avLst/>
          </a:prstGeom>
          <a:noFill/>
        </p:spPr>
        <p:txBody>
          <a:bodyPr wrap="none" rtlCol="0">
            <a:spAutoFit/>
          </a:bodyPr>
          <a:lstStyle/>
          <a:p>
            <a:r>
              <a:rPr lang="fr-FR" sz="1000" b="1" dirty="0">
                <a:latin typeface="Arial" panose="020B0604020202020204" pitchFamily="34" charset="0"/>
                <a:cs typeface="Arial" panose="020B0604020202020204" pitchFamily="34" charset="0"/>
              </a:rPr>
              <a:t>Cluster 2</a:t>
            </a:r>
          </a:p>
        </p:txBody>
      </p:sp>
      <p:sp>
        <p:nvSpPr>
          <p:cNvPr id="49" name="ZoneTexte 48">
            <a:extLst>
              <a:ext uri="{FF2B5EF4-FFF2-40B4-BE49-F238E27FC236}">
                <a16:creationId xmlns:a16="http://schemas.microsoft.com/office/drawing/2014/main" xmlns="" id="{29CC32D7-F441-4BB2-8379-CE47D27E9C49}"/>
              </a:ext>
            </a:extLst>
          </p:cNvPr>
          <p:cNvSpPr txBox="1"/>
          <p:nvPr/>
        </p:nvSpPr>
        <p:spPr>
          <a:xfrm rot="16200000">
            <a:off x="-232464" y="3594478"/>
            <a:ext cx="731290" cy="246221"/>
          </a:xfrm>
          <a:prstGeom prst="rect">
            <a:avLst/>
          </a:prstGeom>
          <a:noFill/>
        </p:spPr>
        <p:txBody>
          <a:bodyPr wrap="none" rtlCol="0">
            <a:spAutoFit/>
          </a:bodyPr>
          <a:lstStyle/>
          <a:p>
            <a:r>
              <a:rPr lang="fr-FR" sz="1000" b="1" dirty="0">
                <a:latin typeface="Arial" panose="020B0604020202020204" pitchFamily="34" charset="0"/>
                <a:cs typeface="Arial" panose="020B0604020202020204" pitchFamily="34" charset="0"/>
              </a:rPr>
              <a:t>Cluster 3</a:t>
            </a:r>
          </a:p>
        </p:txBody>
      </p:sp>
      <p:pic>
        <p:nvPicPr>
          <p:cNvPr id="50" name="Image 49">
            <a:extLst>
              <a:ext uri="{FF2B5EF4-FFF2-40B4-BE49-F238E27FC236}">
                <a16:creationId xmlns:a16="http://schemas.microsoft.com/office/drawing/2014/main" xmlns="" id="{55C471B3-646A-4CD7-99E0-17C7BF028347}"/>
              </a:ext>
            </a:extLst>
          </p:cNvPr>
          <p:cNvPicPr>
            <a:picLocks noChangeAspect="1"/>
          </p:cNvPicPr>
          <p:nvPr/>
        </p:nvPicPr>
        <p:blipFill rotWithShape="1">
          <a:blip r:embed="rId5"/>
          <a:srcRect l="85258" t="53008" r="12039" b="30812"/>
          <a:stretch/>
        </p:blipFill>
        <p:spPr>
          <a:xfrm>
            <a:off x="4225916" y="4214469"/>
            <a:ext cx="156861" cy="687095"/>
          </a:xfrm>
          <a:prstGeom prst="rect">
            <a:avLst/>
          </a:prstGeom>
        </p:spPr>
      </p:pic>
      <p:sp>
        <p:nvSpPr>
          <p:cNvPr id="62" name="ZoneTexte 61">
            <a:extLst>
              <a:ext uri="{FF2B5EF4-FFF2-40B4-BE49-F238E27FC236}">
                <a16:creationId xmlns:a16="http://schemas.microsoft.com/office/drawing/2014/main" xmlns="" id="{3D935BC4-1996-4CC1-94A2-E427AB4D6B98}"/>
              </a:ext>
            </a:extLst>
          </p:cNvPr>
          <p:cNvSpPr txBox="1"/>
          <p:nvPr/>
        </p:nvSpPr>
        <p:spPr>
          <a:xfrm>
            <a:off x="4163473" y="2743434"/>
            <a:ext cx="851515" cy="400110"/>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Expression </a:t>
            </a:r>
          </a:p>
          <a:p>
            <a:r>
              <a:rPr lang="fr-FR" sz="1000" dirty="0" err="1">
                <a:latin typeface="Arial" panose="020B0604020202020204" pitchFamily="34" charset="0"/>
                <a:cs typeface="Arial" panose="020B0604020202020204" pitchFamily="34" charset="0"/>
              </a:rPr>
              <a:t>level</a:t>
            </a:r>
            <a:endParaRPr lang="fr-FR" sz="1000" dirty="0">
              <a:latin typeface="Arial" panose="020B0604020202020204" pitchFamily="34" charset="0"/>
              <a:cs typeface="Arial" panose="020B0604020202020204" pitchFamily="34" charset="0"/>
            </a:endParaRPr>
          </a:p>
        </p:txBody>
      </p:sp>
      <p:sp>
        <p:nvSpPr>
          <p:cNvPr id="64" name="ZoneTexte 63">
            <a:extLst>
              <a:ext uri="{FF2B5EF4-FFF2-40B4-BE49-F238E27FC236}">
                <a16:creationId xmlns:a16="http://schemas.microsoft.com/office/drawing/2014/main" xmlns="" id="{44504F2A-11BE-4F0B-8A23-CABA20832943}"/>
              </a:ext>
            </a:extLst>
          </p:cNvPr>
          <p:cNvSpPr txBox="1"/>
          <p:nvPr/>
        </p:nvSpPr>
        <p:spPr>
          <a:xfrm>
            <a:off x="4153550" y="3841776"/>
            <a:ext cx="872355" cy="400110"/>
          </a:xfrm>
          <a:prstGeom prst="rect">
            <a:avLst/>
          </a:prstGeom>
          <a:noFill/>
        </p:spPr>
        <p:txBody>
          <a:bodyPr wrap="none" rtlCol="0">
            <a:spAutoFit/>
          </a:bodyPr>
          <a:lstStyle/>
          <a:p>
            <a:r>
              <a:rPr lang="fr-FR" sz="1000" dirty="0" err="1">
                <a:latin typeface="Arial" panose="020B0604020202020204" pitchFamily="34" charset="0"/>
                <a:cs typeface="Arial" panose="020B0604020202020204" pitchFamily="34" charset="0"/>
              </a:rPr>
              <a:t>Methylation</a:t>
            </a:r>
            <a:r>
              <a:rPr lang="fr-FR" sz="1000" dirty="0">
                <a:latin typeface="Arial" panose="020B0604020202020204" pitchFamily="34" charset="0"/>
                <a:cs typeface="Arial" panose="020B0604020202020204" pitchFamily="34" charset="0"/>
              </a:rPr>
              <a:t> </a:t>
            </a:r>
          </a:p>
          <a:p>
            <a:r>
              <a:rPr lang="fr-FR" sz="1000" dirty="0" err="1">
                <a:latin typeface="Arial" panose="020B0604020202020204" pitchFamily="34" charset="0"/>
                <a:cs typeface="Arial" panose="020B0604020202020204" pitchFamily="34" charset="0"/>
              </a:rPr>
              <a:t>level</a:t>
            </a:r>
            <a:endParaRPr lang="fr-FR" sz="1000" dirty="0">
              <a:latin typeface="Arial" panose="020B0604020202020204" pitchFamily="34" charset="0"/>
              <a:cs typeface="Arial" panose="020B0604020202020204" pitchFamily="34" charset="0"/>
            </a:endParaRPr>
          </a:p>
        </p:txBody>
      </p:sp>
      <p:sp>
        <p:nvSpPr>
          <p:cNvPr id="67" name="ZoneTexte 66">
            <a:extLst>
              <a:ext uri="{FF2B5EF4-FFF2-40B4-BE49-F238E27FC236}">
                <a16:creationId xmlns:a16="http://schemas.microsoft.com/office/drawing/2014/main" xmlns="" id="{5BC095DE-8DC7-4170-B6BF-1C0565928C7F}"/>
              </a:ext>
            </a:extLst>
          </p:cNvPr>
          <p:cNvSpPr txBox="1"/>
          <p:nvPr/>
        </p:nvSpPr>
        <p:spPr>
          <a:xfrm>
            <a:off x="4309598" y="3343222"/>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a:t>
            </a:r>
          </a:p>
        </p:txBody>
      </p:sp>
      <p:sp>
        <p:nvSpPr>
          <p:cNvPr id="68" name="ZoneTexte 67">
            <a:extLst>
              <a:ext uri="{FF2B5EF4-FFF2-40B4-BE49-F238E27FC236}">
                <a16:creationId xmlns:a16="http://schemas.microsoft.com/office/drawing/2014/main" xmlns="" id="{8EC67E25-A4AE-47A3-8969-3041892E6754}"/>
              </a:ext>
            </a:extLst>
          </p:cNvPr>
          <p:cNvSpPr txBox="1"/>
          <p:nvPr/>
        </p:nvSpPr>
        <p:spPr>
          <a:xfrm>
            <a:off x="4309598" y="3202178"/>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69" name="ZoneTexte 68">
            <a:extLst>
              <a:ext uri="{FF2B5EF4-FFF2-40B4-BE49-F238E27FC236}">
                <a16:creationId xmlns:a16="http://schemas.microsoft.com/office/drawing/2014/main" xmlns="" id="{D382C658-869A-4B37-950E-6F1DDBCEDB47}"/>
              </a:ext>
            </a:extLst>
          </p:cNvPr>
          <p:cNvSpPr txBox="1"/>
          <p:nvPr/>
        </p:nvSpPr>
        <p:spPr>
          <a:xfrm>
            <a:off x="4309598" y="3061134"/>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4</a:t>
            </a:r>
          </a:p>
        </p:txBody>
      </p:sp>
      <p:sp>
        <p:nvSpPr>
          <p:cNvPr id="70" name="ZoneTexte 69">
            <a:extLst>
              <a:ext uri="{FF2B5EF4-FFF2-40B4-BE49-F238E27FC236}">
                <a16:creationId xmlns:a16="http://schemas.microsoft.com/office/drawing/2014/main" xmlns="" id="{9E01891A-55FD-442F-95AC-12A64D09985E}"/>
              </a:ext>
            </a:extLst>
          </p:cNvPr>
          <p:cNvSpPr txBox="1"/>
          <p:nvPr/>
        </p:nvSpPr>
        <p:spPr>
          <a:xfrm>
            <a:off x="4309598" y="3484266"/>
            <a:ext cx="28725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71" name="ZoneTexte 70">
            <a:extLst>
              <a:ext uri="{FF2B5EF4-FFF2-40B4-BE49-F238E27FC236}">
                <a16:creationId xmlns:a16="http://schemas.microsoft.com/office/drawing/2014/main" xmlns="" id="{F6778F2C-0B14-43B5-9BB3-880FAE13CD87}"/>
              </a:ext>
            </a:extLst>
          </p:cNvPr>
          <p:cNvSpPr txBox="1"/>
          <p:nvPr/>
        </p:nvSpPr>
        <p:spPr>
          <a:xfrm>
            <a:off x="4309598" y="3625311"/>
            <a:ext cx="28725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-4</a:t>
            </a:r>
          </a:p>
        </p:txBody>
      </p:sp>
      <p:sp>
        <p:nvSpPr>
          <p:cNvPr id="73" name="ZoneTexte 72">
            <a:extLst>
              <a:ext uri="{FF2B5EF4-FFF2-40B4-BE49-F238E27FC236}">
                <a16:creationId xmlns:a16="http://schemas.microsoft.com/office/drawing/2014/main" xmlns="" id="{A3FB4394-2561-4808-94A8-2EE0F17A88B0}"/>
              </a:ext>
            </a:extLst>
          </p:cNvPr>
          <p:cNvSpPr txBox="1"/>
          <p:nvPr/>
        </p:nvSpPr>
        <p:spPr>
          <a:xfrm>
            <a:off x="4297255" y="4423358"/>
            <a:ext cx="248786" cy="230832"/>
          </a:xfrm>
          <a:prstGeom prst="rect">
            <a:avLst/>
          </a:prstGeom>
          <a:noFill/>
        </p:spPr>
        <p:txBody>
          <a:bodyPr wrap="square" rtlCol="0">
            <a:spAutoFit/>
          </a:bodyPr>
          <a:lstStyle/>
          <a:p>
            <a:r>
              <a:rPr lang="fr-FR" sz="900" dirty="0">
                <a:latin typeface="Arial" panose="020B0604020202020204" pitchFamily="34" charset="0"/>
                <a:cs typeface="Arial" panose="020B0604020202020204" pitchFamily="34" charset="0"/>
              </a:rPr>
              <a:t>0</a:t>
            </a:r>
          </a:p>
        </p:txBody>
      </p:sp>
      <p:sp>
        <p:nvSpPr>
          <p:cNvPr id="74" name="ZoneTexte 73">
            <a:extLst>
              <a:ext uri="{FF2B5EF4-FFF2-40B4-BE49-F238E27FC236}">
                <a16:creationId xmlns:a16="http://schemas.microsoft.com/office/drawing/2014/main" xmlns="" id="{7D59B556-AE49-4852-A85E-9B15FA0DF6D5}"/>
              </a:ext>
            </a:extLst>
          </p:cNvPr>
          <p:cNvSpPr txBox="1"/>
          <p:nvPr/>
        </p:nvSpPr>
        <p:spPr>
          <a:xfrm>
            <a:off x="4297255" y="4282314"/>
            <a:ext cx="248786" cy="230832"/>
          </a:xfrm>
          <a:prstGeom prst="rect">
            <a:avLst/>
          </a:prstGeom>
          <a:noFill/>
        </p:spPr>
        <p:txBody>
          <a:bodyPr wrap="square" rtlCol="0">
            <a:spAutoFit/>
          </a:bodyPr>
          <a:lstStyle/>
          <a:p>
            <a:r>
              <a:rPr lang="fr-FR" sz="900" dirty="0">
                <a:latin typeface="Arial" panose="020B0604020202020204" pitchFamily="34" charset="0"/>
                <a:cs typeface="Arial" panose="020B0604020202020204" pitchFamily="34" charset="0"/>
              </a:rPr>
              <a:t>2</a:t>
            </a:r>
          </a:p>
        </p:txBody>
      </p:sp>
      <p:sp>
        <p:nvSpPr>
          <p:cNvPr id="75" name="ZoneTexte 74">
            <a:extLst>
              <a:ext uri="{FF2B5EF4-FFF2-40B4-BE49-F238E27FC236}">
                <a16:creationId xmlns:a16="http://schemas.microsoft.com/office/drawing/2014/main" xmlns="" id="{D6E6B478-5440-4F01-951B-EFB1D5AB78ED}"/>
              </a:ext>
            </a:extLst>
          </p:cNvPr>
          <p:cNvSpPr txBox="1"/>
          <p:nvPr/>
        </p:nvSpPr>
        <p:spPr>
          <a:xfrm>
            <a:off x="4297255" y="4141270"/>
            <a:ext cx="248786" cy="230832"/>
          </a:xfrm>
          <a:prstGeom prst="rect">
            <a:avLst/>
          </a:prstGeom>
          <a:noFill/>
        </p:spPr>
        <p:txBody>
          <a:bodyPr wrap="square" rtlCol="0">
            <a:spAutoFit/>
          </a:bodyPr>
          <a:lstStyle/>
          <a:p>
            <a:r>
              <a:rPr lang="fr-FR" sz="900" dirty="0">
                <a:latin typeface="Arial" panose="020B0604020202020204" pitchFamily="34" charset="0"/>
                <a:cs typeface="Arial" panose="020B0604020202020204" pitchFamily="34" charset="0"/>
              </a:rPr>
              <a:t>4</a:t>
            </a:r>
          </a:p>
        </p:txBody>
      </p:sp>
      <p:sp>
        <p:nvSpPr>
          <p:cNvPr id="76" name="ZoneTexte 75">
            <a:extLst>
              <a:ext uri="{FF2B5EF4-FFF2-40B4-BE49-F238E27FC236}">
                <a16:creationId xmlns:a16="http://schemas.microsoft.com/office/drawing/2014/main" xmlns="" id="{498B5125-DF93-4E88-9C1E-7B92E790CC72}"/>
              </a:ext>
            </a:extLst>
          </p:cNvPr>
          <p:cNvSpPr txBox="1"/>
          <p:nvPr/>
        </p:nvSpPr>
        <p:spPr>
          <a:xfrm>
            <a:off x="4297255" y="4564402"/>
            <a:ext cx="287258" cy="230832"/>
          </a:xfrm>
          <a:prstGeom prst="rect">
            <a:avLst/>
          </a:prstGeom>
          <a:noFill/>
        </p:spPr>
        <p:txBody>
          <a:bodyPr wrap="square" rtlCol="0">
            <a:spAutoFit/>
          </a:bodyPr>
          <a:lstStyle/>
          <a:p>
            <a:r>
              <a:rPr lang="fr-FR" sz="900" dirty="0">
                <a:latin typeface="Arial" panose="020B0604020202020204" pitchFamily="34" charset="0"/>
                <a:cs typeface="Arial" panose="020B0604020202020204" pitchFamily="34" charset="0"/>
              </a:rPr>
              <a:t>-2</a:t>
            </a:r>
          </a:p>
        </p:txBody>
      </p:sp>
      <p:sp>
        <p:nvSpPr>
          <p:cNvPr id="77" name="ZoneTexte 76">
            <a:extLst>
              <a:ext uri="{FF2B5EF4-FFF2-40B4-BE49-F238E27FC236}">
                <a16:creationId xmlns:a16="http://schemas.microsoft.com/office/drawing/2014/main" xmlns="" id="{168A1584-FDA0-4631-ABE5-D6166A73A2AB}"/>
              </a:ext>
            </a:extLst>
          </p:cNvPr>
          <p:cNvSpPr txBox="1"/>
          <p:nvPr/>
        </p:nvSpPr>
        <p:spPr>
          <a:xfrm>
            <a:off x="4292175" y="4705447"/>
            <a:ext cx="287258" cy="230832"/>
          </a:xfrm>
          <a:prstGeom prst="rect">
            <a:avLst/>
          </a:prstGeom>
          <a:noFill/>
        </p:spPr>
        <p:txBody>
          <a:bodyPr wrap="square" rtlCol="0">
            <a:spAutoFit/>
          </a:bodyPr>
          <a:lstStyle/>
          <a:p>
            <a:r>
              <a:rPr lang="fr-FR" sz="900" dirty="0">
                <a:latin typeface="Arial" panose="020B0604020202020204" pitchFamily="34" charset="0"/>
                <a:cs typeface="Arial" panose="020B0604020202020204" pitchFamily="34" charset="0"/>
              </a:rPr>
              <a:t>-4</a:t>
            </a:r>
          </a:p>
        </p:txBody>
      </p:sp>
      <p:sp>
        <p:nvSpPr>
          <p:cNvPr id="78" name="ZoneTexte 77">
            <a:extLst>
              <a:ext uri="{FF2B5EF4-FFF2-40B4-BE49-F238E27FC236}">
                <a16:creationId xmlns:a16="http://schemas.microsoft.com/office/drawing/2014/main" xmlns="" id="{C1AE0B12-4DDC-43E7-AD71-DA4654F4DAEA}"/>
              </a:ext>
            </a:extLst>
          </p:cNvPr>
          <p:cNvSpPr txBox="1"/>
          <p:nvPr/>
        </p:nvSpPr>
        <p:spPr>
          <a:xfrm>
            <a:off x="5337899" y="4134991"/>
            <a:ext cx="612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[-2,-1.5]</a:t>
            </a:r>
          </a:p>
        </p:txBody>
      </p:sp>
      <p:sp>
        <p:nvSpPr>
          <p:cNvPr id="79" name="ZoneTexte 78">
            <a:extLst>
              <a:ext uri="{FF2B5EF4-FFF2-40B4-BE49-F238E27FC236}">
                <a16:creationId xmlns:a16="http://schemas.microsoft.com/office/drawing/2014/main" xmlns="" id="{E51337AF-8894-4536-8B86-C5BCF5E3F8E4}"/>
              </a:ext>
            </a:extLst>
          </p:cNvPr>
          <p:cNvSpPr txBox="1"/>
          <p:nvPr/>
        </p:nvSpPr>
        <p:spPr>
          <a:xfrm>
            <a:off x="5727425" y="4134991"/>
            <a:ext cx="612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(-1.5,-1]</a:t>
            </a:r>
          </a:p>
        </p:txBody>
      </p:sp>
      <p:sp>
        <p:nvSpPr>
          <p:cNvPr id="80" name="ZoneTexte 79">
            <a:extLst>
              <a:ext uri="{FF2B5EF4-FFF2-40B4-BE49-F238E27FC236}">
                <a16:creationId xmlns:a16="http://schemas.microsoft.com/office/drawing/2014/main" xmlns="" id="{9EBCF4B2-6A5F-49FD-A242-79B11404B45C}"/>
              </a:ext>
            </a:extLst>
          </p:cNvPr>
          <p:cNvSpPr txBox="1"/>
          <p:nvPr/>
        </p:nvSpPr>
        <p:spPr>
          <a:xfrm>
            <a:off x="6116316" y="4134991"/>
            <a:ext cx="612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(-1,-0.5]</a:t>
            </a:r>
          </a:p>
        </p:txBody>
      </p:sp>
      <p:sp>
        <p:nvSpPr>
          <p:cNvPr id="81" name="ZoneTexte 80">
            <a:extLst>
              <a:ext uri="{FF2B5EF4-FFF2-40B4-BE49-F238E27FC236}">
                <a16:creationId xmlns:a16="http://schemas.microsoft.com/office/drawing/2014/main" xmlns="" id="{EBE31001-67ED-4BA4-AEA4-3B4E632F6A2A}"/>
              </a:ext>
            </a:extLst>
          </p:cNvPr>
          <p:cNvSpPr txBox="1"/>
          <p:nvPr/>
        </p:nvSpPr>
        <p:spPr>
          <a:xfrm>
            <a:off x="6507747" y="4134991"/>
            <a:ext cx="612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(-0.5,0]</a:t>
            </a:r>
          </a:p>
        </p:txBody>
      </p:sp>
      <p:sp>
        <p:nvSpPr>
          <p:cNvPr id="82" name="ZoneTexte 81">
            <a:extLst>
              <a:ext uri="{FF2B5EF4-FFF2-40B4-BE49-F238E27FC236}">
                <a16:creationId xmlns:a16="http://schemas.microsoft.com/office/drawing/2014/main" xmlns="" id="{67BE2F1E-75A5-4A70-9905-28EA639829E7}"/>
              </a:ext>
            </a:extLst>
          </p:cNvPr>
          <p:cNvSpPr txBox="1"/>
          <p:nvPr/>
        </p:nvSpPr>
        <p:spPr>
          <a:xfrm>
            <a:off x="6895368" y="4131144"/>
            <a:ext cx="612000" cy="238527"/>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(0,0.5]</a:t>
            </a:r>
          </a:p>
        </p:txBody>
      </p:sp>
      <p:sp>
        <p:nvSpPr>
          <p:cNvPr id="83" name="ZoneTexte 82">
            <a:extLst>
              <a:ext uri="{FF2B5EF4-FFF2-40B4-BE49-F238E27FC236}">
                <a16:creationId xmlns:a16="http://schemas.microsoft.com/office/drawing/2014/main" xmlns="" id="{8C590008-7172-4F6E-A67D-4B7007497223}"/>
              </a:ext>
            </a:extLst>
          </p:cNvPr>
          <p:cNvSpPr txBox="1"/>
          <p:nvPr/>
        </p:nvSpPr>
        <p:spPr>
          <a:xfrm>
            <a:off x="7303944" y="4134991"/>
            <a:ext cx="576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(0.5,1]</a:t>
            </a:r>
          </a:p>
        </p:txBody>
      </p:sp>
      <p:sp>
        <p:nvSpPr>
          <p:cNvPr id="84" name="ZoneTexte 83">
            <a:extLst>
              <a:ext uri="{FF2B5EF4-FFF2-40B4-BE49-F238E27FC236}">
                <a16:creationId xmlns:a16="http://schemas.microsoft.com/office/drawing/2014/main" xmlns="" id="{DF551DC9-E3F3-474E-8517-6B28266705AD}"/>
              </a:ext>
            </a:extLst>
          </p:cNvPr>
          <p:cNvSpPr txBox="1"/>
          <p:nvPr/>
        </p:nvSpPr>
        <p:spPr>
          <a:xfrm>
            <a:off x="7701285" y="4134991"/>
            <a:ext cx="540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(1,1.5]</a:t>
            </a:r>
          </a:p>
        </p:txBody>
      </p:sp>
      <p:sp>
        <p:nvSpPr>
          <p:cNvPr id="86" name="ZoneTexte 85">
            <a:extLst>
              <a:ext uri="{FF2B5EF4-FFF2-40B4-BE49-F238E27FC236}">
                <a16:creationId xmlns:a16="http://schemas.microsoft.com/office/drawing/2014/main" xmlns="" id="{1CFC92CC-25B9-4DB8-AAAE-1C4D4D806F69}"/>
              </a:ext>
            </a:extLst>
          </p:cNvPr>
          <p:cNvSpPr txBox="1"/>
          <p:nvPr/>
        </p:nvSpPr>
        <p:spPr>
          <a:xfrm>
            <a:off x="8092497" y="4134991"/>
            <a:ext cx="540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(1.5,2]</a:t>
            </a:r>
          </a:p>
        </p:txBody>
      </p:sp>
      <p:sp>
        <p:nvSpPr>
          <p:cNvPr id="87" name="ZoneTexte 86">
            <a:extLst>
              <a:ext uri="{FF2B5EF4-FFF2-40B4-BE49-F238E27FC236}">
                <a16:creationId xmlns:a16="http://schemas.microsoft.com/office/drawing/2014/main" xmlns="" id="{5C1BF02E-E6DF-4AF7-9C9B-D35A4457D331}"/>
              </a:ext>
            </a:extLst>
          </p:cNvPr>
          <p:cNvSpPr txBox="1"/>
          <p:nvPr/>
        </p:nvSpPr>
        <p:spPr>
          <a:xfrm>
            <a:off x="8481778" y="4131144"/>
            <a:ext cx="540000" cy="238527"/>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(2,2.5]</a:t>
            </a:r>
          </a:p>
        </p:txBody>
      </p:sp>
      <p:sp>
        <p:nvSpPr>
          <p:cNvPr id="88" name="ZoneTexte 87">
            <a:extLst>
              <a:ext uri="{FF2B5EF4-FFF2-40B4-BE49-F238E27FC236}">
                <a16:creationId xmlns:a16="http://schemas.microsoft.com/office/drawing/2014/main" xmlns="" id="{79D594E4-3CB1-4F22-9A99-FB9D8BA38AAD}"/>
              </a:ext>
            </a:extLst>
          </p:cNvPr>
          <p:cNvSpPr txBox="1"/>
          <p:nvPr/>
        </p:nvSpPr>
        <p:spPr>
          <a:xfrm>
            <a:off x="8869789" y="4134991"/>
            <a:ext cx="540000" cy="230832"/>
          </a:xfrm>
          <a:prstGeom prst="rect">
            <a:avLst/>
          </a:prstGeom>
          <a:noFill/>
        </p:spPr>
        <p:txBody>
          <a:bodyPr wrap="square" rtlCol="0">
            <a:spAutoFit/>
          </a:bodyPr>
          <a:lstStyle/>
          <a:p>
            <a:pPr algn="ctr"/>
            <a:r>
              <a:rPr lang="fr-FR" sz="900" dirty="0">
                <a:latin typeface="Arial" panose="020B0604020202020204" pitchFamily="34" charset="0"/>
                <a:cs typeface="Arial" panose="020B0604020202020204" pitchFamily="34" charset="0"/>
              </a:rPr>
              <a:t>(2.5,3]</a:t>
            </a:r>
          </a:p>
        </p:txBody>
      </p:sp>
      <p:sp>
        <p:nvSpPr>
          <p:cNvPr id="90" name="ZoneTexte 89">
            <a:extLst>
              <a:ext uri="{FF2B5EF4-FFF2-40B4-BE49-F238E27FC236}">
                <a16:creationId xmlns:a16="http://schemas.microsoft.com/office/drawing/2014/main" xmlns="" id="{465FC707-4EDF-4209-BCBE-5AFBF033FFF2}"/>
              </a:ext>
            </a:extLst>
          </p:cNvPr>
          <p:cNvSpPr txBox="1"/>
          <p:nvPr/>
        </p:nvSpPr>
        <p:spPr>
          <a:xfrm>
            <a:off x="5194485" y="1418788"/>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3</a:t>
            </a:r>
          </a:p>
        </p:txBody>
      </p:sp>
      <p:sp>
        <p:nvSpPr>
          <p:cNvPr id="91" name="ZoneTexte 90">
            <a:extLst>
              <a:ext uri="{FF2B5EF4-FFF2-40B4-BE49-F238E27FC236}">
                <a16:creationId xmlns:a16="http://schemas.microsoft.com/office/drawing/2014/main" xmlns="" id="{E7C053D6-1C7E-43AF-9FED-61BA53B12DF6}"/>
              </a:ext>
            </a:extLst>
          </p:cNvPr>
          <p:cNvSpPr txBox="1"/>
          <p:nvPr/>
        </p:nvSpPr>
        <p:spPr>
          <a:xfrm>
            <a:off x="5183055" y="1874072"/>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92" name="ZoneTexte 91">
            <a:extLst>
              <a:ext uri="{FF2B5EF4-FFF2-40B4-BE49-F238E27FC236}">
                <a16:creationId xmlns:a16="http://schemas.microsoft.com/office/drawing/2014/main" xmlns="" id="{3DEB19BB-8F16-4F93-B666-D2BA7EEED527}"/>
              </a:ext>
            </a:extLst>
          </p:cNvPr>
          <p:cNvSpPr txBox="1"/>
          <p:nvPr/>
        </p:nvSpPr>
        <p:spPr>
          <a:xfrm>
            <a:off x="5183055" y="2331261"/>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1</a:t>
            </a:r>
          </a:p>
        </p:txBody>
      </p:sp>
      <p:sp>
        <p:nvSpPr>
          <p:cNvPr id="93" name="ZoneTexte 92">
            <a:extLst>
              <a:ext uri="{FF2B5EF4-FFF2-40B4-BE49-F238E27FC236}">
                <a16:creationId xmlns:a16="http://schemas.microsoft.com/office/drawing/2014/main" xmlns="" id="{B8358EAF-8278-43F0-B373-B18232D2B9D2}"/>
              </a:ext>
            </a:extLst>
          </p:cNvPr>
          <p:cNvSpPr txBox="1"/>
          <p:nvPr/>
        </p:nvSpPr>
        <p:spPr>
          <a:xfrm>
            <a:off x="5183055" y="2797975"/>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a:t>
            </a:r>
          </a:p>
        </p:txBody>
      </p:sp>
      <p:sp>
        <p:nvSpPr>
          <p:cNvPr id="94" name="ZoneTexte 93">
            <a:extLst>
              <a:ext uri="{FF2B5EF4-FFF2-40B4-BE49-F238E27FC236}">
                <a16:creationId xmlns:a16="http://schemas.microsoft.com/office/drawing/2014/main" xmlns="" id="{360C85F8-D86F-4AC8-809C-F888D0CD369C}"/>
              </a:ext>
            </a:extLst>
          </p:cNvPr>
          <p:cNvSpPr txBox="1"/>
          <p:nvPr/>
        </p:nvSpPr>
        <p:spPr>
          <a:xfrm>
            <a:off x="5157723" y="3257069"/>
            <a:ext cx="28725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-1</a:t>
            </a:r>
          </a:p>
        </p:txBody>
      </p:sp>
      <p:sp>
        <p:nvSpPr>
          <p:cNvPr id="95" name="ZoneTexte 94">
            <a:extLst>
              <a:ext uri="{FF2B5EF4-FFF2-40B4-BE49-F238E27FC236}">
                <a16:creationId xmlns:a16="http://schemas.microsoft.com/office/drawing/2014/main" xmlns="" id="{8ACFEE37-6DB2-407E-8126-663B647033E7}"/>
              </a:ext>
            </a:extLst>
          </p:cNvPr>
          <p:cNvSpPr txBox="1"/>
          <p:nvPr/>
        </p:nvSpPr>
        <p:spPr>
          <a:xfrm>
            <a:off x="5157723" y="3714258"/>
            <a:ext cx="287258"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97" name="ZoneTexte 96">
            <a:extLst>
              <a:ext uri="{FF2B5EF4-FFF2-40B4-BE49-F238E27FC236}">
                <a16:creationId xmlns:a16="http://schemas.microsoft.com/office/drawing/2014/main" xmlns="" id="{FDE27614-845F-4BBD-9D2A-A21131EED5BF}"/>
              </a:ext>
            </a:extLst>
          </p:cNvPr>
          <p:cNvSpPr txBox="1"/>
          <p:nvPr/>
        </p:nvSpPr>
        <p:spPr>
          <a:xfrm>
            <a:off x="11860448" y="2835675"/>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6</a:t>
            </a:r>
          </a:p>
        </p:txBody>
      </p:sp>
      <p:sp>
        <p:nvSpPr>
          <p:cNvPr id="98" name="ZoneTexte 97">
            <a:extLst>
              <a:ext uri="{FF2B5EF4-FFF2-40B4-BE49-F238E27FC236}">
                <a16:creationId xmlns:a16="http://schemas.microsoft.com/office/drawing/2014/main" xmlns="" id="{DF8E2611-E0A2-4A77-BF1B-1CD32C0E4DDB}"/>
              </a:ext>
            </a:extLst>
          </p:cNvPr>
          <p:cNvSpPr txBox="1"/>
          <p:nvPr/>
        </p:nvSpPr>
        <p:spPr>
          <a:xfrm>
            <a:off x="11860448" y="2969448"/>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5</a:t>
            </a:r>
          </a:p>
        </p:txBody>
      </p:sp>
      <p:sp>
        <p:nvSpPr>
          <p:cNvPr id="99" name="ZoneTexte 98">
            <a:extLst>
              <a:ext uri="{FF2B5EF4-FFF2-40B4-BE49-F238E27FC236}">
                <a16:creationId xmlns:a16="http://schemas.microsoft.com/office/drawing/2014/main" xmlns="" id="{C3C51DE3-3F7B-40CA-983D-1191B72073DE}"/>
              </a:ext>
            </a:extLst>
          </p:cNvPr>
          <p:cNvSpPr txBox="1"/>
          <p:nvPr/>
        </p:nvSpPr>
        <p:spPr>
          <a:xfrm>
            <a:off x="11860448" y="3103221"/>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4</a:t>
            </a:r>
          </a:p>
        </p:txBody>
      </p:sp>
      <p:sp>
        <p:nvSpPr>
          <p:cNvPr id="100" name="ZoneTexte 99">
            <a:extLst>
              <a:ext uri="{FF2B5EF4-FFF2-40B4-BE49-F238E27FC236}">
                <a16:creationId xmlns:a16="http://schemas.microsoft.com/office/drawing/2014/main" xmlns="" id="{8B1E4E3E-1206-415E-A327-C0F9C5894208}"/>
              </a:ext>
            </a:extLst>
          </p:cNvPr>
          <p:cNvSpPr txBox="1"/>
          <p:nvPr/>
        </p:nvSpPr>
        <p:spPr>
          <a:xfrm>
            <a:off x="11860448" y="3236994"/>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3</a:t>
            </a:r>
          </a:p>
        </p:txBody>
      </p:sp>
      <p:sp>
        <p:nvSpPr>
          <p:cNvPr id="101" name="ZoneTexte 100">
            <a:extLst>
              <a:ext uri="{FF2B5EF4-FFF2-40B4-BE49-F238E27FC236}">
                <a16:creationId xmlns:a16="http://schemas.microsoft.com/office/drawing/2014/main" xmlns="" id="{E73635A6-6514-48F6-B063-B885FFE3D341}"/>
              </a:ext>
            </a:extLst>
          </p:cNvPr>
          <p:cNvSpPr txBox="1"/>
          <p:nvPr/>
        </p:nvSpPr>
        <p:spPr>
          <a:xfrm>
            <a:off x="11860448" y="3370767"/>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2</a:t>
            </a:r>
          </a:p>
        </p:txBody>
      </p:sp>
      <p:sp>
        <p:nvSpPr>
          <p:cNvPr id="102" name="ZoneTexte 101">
            <a:extLst>
              <a:ext uri="{FF2B5EF4-FFF2-40B4-BE49-F238E27FC236}">
                <a16:creationId xmlns:a16="http://schemas.microsoft.com/office/drawing/2014/main" xmlns="" id="{04DE1100-5B11-4085-BAD6-F1A96F3FE925}"/>
              </a:ext>
            </a:extLst>
          </p:cNvPr>
          <p:cNvSpPr txBox="1"/>
          <p:nvPr/>
        </p:nvSpPr>
        <p:spPr>
          <a:xfrm>
            <a:off x="11860448" y="3504540"/>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1</a:t>
            </a:r>
          </a:p>
        </p:txBody>
      </p:sp>
      <p:sp>
        <p:nvSpPr>
          <p:cNvPr id="103" name="ZoneTexte 102">
            <a:extLst>
              <a:ext uri="{FF2B5EF4-FFF2-40B4-BE49-F238E27FC236}">
                <a16:creationId xmlns:a16="http://schemas.microsoft.com/office/drawing/2014/main" xmlns="" id="{39722109-FCCF-4729-8E1F-1EADE5C3443F}"/>
              </a:ext>
            </a:extLst>
          </p:cNvPr>
          <p:cNvSpPr txBox="1"/>
          <p:nvPr/>
        </p:nvSpPr>
        <p:spPr>
          <a:xfrm>
            <a:off x="11860448" y="3638315"/>
            <a:ext cx="248786" cy="230832"/>
          </a:xfrm>
          <a:prstGeom prst="rect">
            <a:avLst/>
          </a:prstGeom>
          <a:noFill/>
        </p:spPr>
        <p:txBody>
          <a:bodyPr wrap="none" rtlCol="0">
            <a:spAutoFit/>
          </a:bodyPr>
          <a:lstStyle/>
          <a:p>
            <a:r>
              <a:rPr lang="fr-FR" sz="900" dirty="0">
                <a:latin typeface="Arial" panose="020B0604020202020204" pitchFamily="34" charset="0"/>
                <a:cs typeface="Arial" panose="020B0604020202020204" pitchFamily="34" charset="0"/>
              </a:rPr>
              <a:t>0</a:t>
            </a:r>
          </a:p>
        </p:txBody>
      </p:sp>
      <p:sp>
        <p:nvSpPr>
          <p:cNvPr id="104" name="ZoneTexte 103">
            <a:extLst>
              <a:ext uri="{FF2B5EF4-FFF2-40B4-BE49-F238E27FC236}">
                <a16:creationId xmlns:a16="http://schemas.microsoft.com/office/drawing/2014/main" xmlns="" id="{816AD32A-4E80-457D-9D85-D13F454B34CA}"/>
              </a:ext>
            </a:extLst>
          </p:cNvPr>
          <p:cNvSpPr txBox="1"/>
          <p:nvPr/>
        </p:nvSpPr>
        <p:spPr>
          <a:xfrm>
            <a:off x="9553884" y="5376308"/>
            <a:ext cx="431528" cy="246221"/>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0.00</a:t>
            </a:r>
          </a:p>
        </p:txBody>
      </p:sp>
      <p:sp>
        <p:nvSpPr>
          <p:cNvPr id="105" name="ZoneTexte 104">
            <a:extLst>
              <a:ext uri="{FF2B5EF4-FFF2-40B4-BE49-F238E27FC236}">
                <a16:creationId xmlns:a16="http://schemas.microsoft.com/office/drawing/2014/main" xmlns="" id="{15FA24DE-E0E0-4EE6-A6B5-7360CFAE3422}"/>
              </a:ext>
            </a:extLst>
          </p:cNvPr>
          <p:cNvSpPr txBox="1"/>
          <p:nvPr/>
        </p:nvSpPr>
        <p:spPr>
          <a:xfrm>
            <a:off x="9553884" y="5048189"/>
            <a:ext cx="431528" cy="246221"/>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0.25</a:t>
            </a:r>
          </a:p>
        </p:txBody>
      </p:sp>
      <p:sp>
        <p:nvSpPr>
          <p:cNvPr id="106" name="ZoneTexte 105">
            <a:extLst>
              <a:ext uri="{FF2B5EF4-FFF2-40B4-BE49-F238E27FC236}">
                <a16:creationId xmlns:a16="http://schemas.microsoft.com/office/drawing/2014/main" xmlns="" id="{9C0F6888-3B70-454A-B21A-DD7980EB1E03}"/>
              </a:ext>
            </a:extLst>
          </p:cNvPr>
          <p:cNvSpPr txBox="1"/>
          <p:nvPr/>
        </p:nvSpPr>
        <p:spPr>
          <a:xfrm>
            <a:off x="9553884" y="4720071"/>
            <a:ext cx="431528" cy="246221"/>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0.50</a:t>
            </a:r>
          </a:p>
        </p:txBody>
      </p:sp>
      <p:sp>
        <p:nvSpPr>
          <p:cNvPr id="107" name="ZoneTexte 106">
            <a:extLst>
              <a:ext uri="{FF2B5EF4-FFF2-40B4-BE49-F238E27FC236}">
                <a16:creationId xmlns:a16="http://schemas.microsoft.com/office/drawing/2014/main" xmlns="" id="{D2B4572D-F2BC-48D2-802C-3F95BADAC071}"/>
              </a:ext>
            </a:extLst>
          </p:cNvPr>
          <p:cNvSpPr txBox="1"/>
          <p:nvPr/>
        </p:nvSpPr>
        <p:spPr>
          <a:xfrm>
            <a:off x="9553884" y="4391953"/>
            <a:ext cx="431528" cy="246221"/>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0.75</a:t>
            </a:r>
          </a:p>
        </p:txBody>
      </p:sp>
      <p:sp>
        <p:nvSpPr>
          <p:cNvPr id="109" name="ZoneTexte 108">
            <a:extLst>
              <a:ext uri="{FF2B5EF4-FFF2-40B4-BE49-F238E27FC236}">
                <a16:creationId xmlns:a16="http://schemas.microsoft.com/office/drawing/2014/main" xmlns="" id="{0B3D756F-8EAF-49A7-9AF2-5D25128E0F07}"/>
              </a:ext>
            </a:extLst>
          </p:cNvPr>
          <p:cNvSpPr txBox="1"/>
          <p:nvPr/>
        </p:nvSpPr>
        <p:spPr>
          <a:xfrm rot="16200000">
            <a:off x="9810144" y="5556331"/>
            <a:ext cx="431528" cy="246221"/>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0.00</a:t>
            </a:r>
          </a:p>
        </p:txBody>
      </p:sp>
      <p:sp>
        <p:nvSpPr>
          <p:cNvPr id="110" name="ZoneTexte 109">
            <a:extLst>
              <a:ext uri="{FF2B5EF4-FFF2-40B4-BE49-F238E27FC236}">
                <a16:creationId xmlns:a16="http://schemas.microsoft.com/office/drawing/2014/main" xmlns="" id="{8199E8C1-31DB-4AF8-916B-40BAA22A8753}"/>
              </a:ext>
            </a:extLst>
          </p:cNvPr>
          <p:cNvSpPr txBox="1"/>
          <p:nvPr/>
        </p:nvSpPr>
        <p:spPr>
          <a:xfrm rot="16200000">
            <a:off x="10209633" y="5556332"/>
            <a:ext cx="431528" cy="246221"/>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0.25</a:t>
            </a:r>
          </a:p>
        </p:txBody>
      </p:sp>
      <p:sp>
        <p:nvSpPr>
          <p:cNvPr id="111" name="ZoneTexte 110">
            <a:extLst>
              <a:ext uri="{FF2B5EF4-FFF2-40B4-BE49-F238E27FC236}">
                <a16:creationId xmlns:a16="http://schemas.microsoft.com/office/drawing/2014/main" xmlns="" id="{1AA72B79-C12E-41ED-A18E-E917962DB9DB}"/>
              </a:ext>
            </a:extLst>
          </p:cNvPr>
          <p:cNvSpPr txBox="1"/>
          <p:nvPr/>
        </p:nvSpPr>
        <p:spPr>
          <a:xfrm rot="16200000">
            <a:off x="10609122" y="5556332"/>
            <a:ext cx="431528" cy="246221"/>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0.50</a:t>
            </a:r>
          </a:p>
        </p:txBody>
      </p:sp>
      <p:sp>
        <p:nvSpPr>
          <p:cNvPr id="112" name="ZoneTexte 111">
            <a:extLst>
              <a:ext uri="{FF2B5EF4-FFF2-40B4-BE49-F238E27FC236}">
                <a16:creationId xmlns:a16="http://schemas.microsoft.com/office/drawing/2014/main" xmlns="" id="{D1F8EC92-9296-4877-8AB9-85E61A293C67}"/>
              </a:ext>
            </a:extLst>
          </p:cNvPr>
          <p:cNvSpPr txBox="1"/>
          <p:nvPr/>
        </p:nvSpPr>
        <p:spPr>
          <a:xfrm rot="16200000">
            <a:off x="11008611" y="5556332"/>
            <a:ext cx="431528" cy="246221"/>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0.75</a:t>
            </a:r>
          </a:p>
        </p:txBody>
      </p:sp>
      <p:sp>
        <p:nvSpPr>
          <p:cNvPr id="113" name="ZoneTexte 112">
            <a:extLst>
              <a:ext uri="{FF2B5EF4-FFF2-40B4-BE49-F238E27FC236}">
                <a16:creationId xmlns:a16="http://schemas.microsoft.com/office/drawing/2014/main" xmlns="" id="{0DFE58AB-9AC0-4E9B-936D-320C650A301C}"/>
              </a:ext>
            </a:extLst>
          </p:cNvPr>
          <p:cNvSpPr txBox="1"/>
          <p:nvPr/>
        </p:nvSpPr>
        <p:spPr>
          <a:xfrm rot="16200000">
            <a:off x="11408101" y="5556332"/>
            <a:ext cx="431528" cy="246221"/>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1.00</a:t>
            </a:r>
          </a:p>
        </p:txBody>
      </p:sp>
      <p:sp>
        <p:nvSpPr>
          <p:cNvPr id="114" name="ZoneTexte 113">
            <a:extLst>
              <a:ext uri="{FF2B5EF4-FFF2-40B4-BE49-F238E27FC236}">
                <a16:creationId xmlns:a16="http://schemas.microsoft.com/office/drawing/2014/main" xmlns="" id="{239F39C7-9720-4A53-8190-21529E49E69F}"/>
              </a:ext>
            </a:extLst>
          </p:cNvPr>
          <p:cNvSpPr txBox="1"/>
          <p:nvPr/>
        </p:nvSpPr>
        <p:spPr>
          <a:xfrm>
            <a:off x="9553884" y="3663372"/>
            <a:ext cx="431528" cy="246221"/>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0.00</a:t>
            </a:r>
          </a:p>
        </p:txBody>
      </p:sp>
      <p:sp>
        <p:nvSpPr>
          <p:cNvPr id="115" name="ZoneTexte 114">
            <a:extLst>
              <a:ext uri="{FF2B5EF4-FFF2-40B4-BE49-F238E27FC236}">
                <a16:creationId xmlns:a16="http://schemas.microsoft.com/office/drawing/2014/main" xmlns="" id="{863B207B-1E24-4EF8-9CF1-0E87402A1429}"/>
              </a:ext>
            </a:extLst>
          </p:cNvPr>
          <p:cNvSpPr txBox="1"/>
          <p:nvPr/>
        </p:nvSpPr>
        <p:spPr>
          <a:xfrm>
            <a:off x="9553884" y="3335253"/>
            <a:ext cx="431528" cy="246221"/>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0.25</a:t>
            </a:r>
          </a:p>
        </p:txBody>
      </p:sp>
      <p:sp>
        <p:nvSpPr>
          <p:cNvPr id="116" name="ZoneTexte 115">
            <a:extLst>
              <a:ext uri="{FF2B5EF4-FFF2-40B4-BE49-F238E27FC236}">
                <a16:creationId xmlns:a16="http://schemas.microsoft.com/office/drawing/2014/main" xmlns="" id="{C42A1E29-06D0-4BC5-8AA1-91F0B99BB4E8}"/>
              </a:ext>
            </a:extLst>
          </p:cNvPr>
          <p:cNvSpPr txBox="1"/>
          <p:nvPr/>
        </p:nvSpPr>
        <p:spPr>
          <a:xfrm>
            <a:off x="9553884" y="3007135"/>
            <a:ext cx="431528" cy="246221"/>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0.50</a:t>
            </a:r>
          </a:p>
        </p:txBody>
      </p:sp>
      <p:sp>
        <p:nvSpPr>
          <p:cNvPr id="117" name="ZoneTexte 116">
            <a:extLst>
              <a:ext uri="{FF2B5EF4-FFF2-40B4-BE49-F238E27FC236}">
                <a16:creationId xmlns:a16="http://schemas.microsoft.com/office/drawing/2014/main" xmlns="" id="{31D1DE14-1F71-402F-8555-5359F3016EB2}"/>
              </a:ext>
            </a:extLst>
          </p:cNvPr>
          <p:cNvSpPr txBox="1"/>
          <p:nvPr/>
        </p:nvSpPr>
        <p:spPr>
          <a:xfrm>
            <a:off x="9553884" y="2679017"/>
            <a:ext cx="431528" cy="246221"/>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0.75</a:t>
            </a:r>
          </a:p>
        </p:txBody>
      </p:sp>
      <p:sp>
        <p:nvSpPr>
          <p:cNvPr id="118" name="ZoneTexte 117">
            <a:extLst>
              <a:ext uri="{FF2B5EF4-FFF2-40B4-BE49-F238E27FC236}">
                <a16:creationId xmlns:a16="http://schemas.microsoft.com/office/drawing/2014/main" xmlns="" id="{AC518E2C-AF3D-4B8E-91F3-92A89DF06539}"/>
              </a:ext>
            </a:extLst>
          </p:cNvPr>
          <p:cNvSpPr txBox="1"/>
          <p:nvPr/>
        </p:nvSpPr>
        <p:spPr>
          <a:xfrm>
            <a:off x="9553211" y="1962175"/>
            <a:ext cx="431528" cy="246221"/>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0.00</a:t>
            </a:r>
          </a:p>
        </p:txBody>
      </p:sp>
      <p:sp>
        <p:nvSpPr>
          <p:cNvPr id="119" name="ZoneTexte 118">
            <a:extLst>
              <a:ext uri="{FF2B5EF4-FFF2-40B4-BE49-F238E27FC236}">
                <a16:creationId xmlns:a16="http://schemas.microsoft.com/office/drawing/2014/main" xmlns="" id="{5D1800C8-17B9-4DFE-B3B6-C1704AB463C1}"/>
              </a:ext>
            </a:extLst>
          </p:cNvPr>
          <p:cNvSpPr txBox="1"/>
          <p:nvPr/>
        </p:nvSpPr>
        <p:spPr>
          <a:xfrm>
            <a:off x="9553211" y="1634056"/>
            <a:ext cx="431528" cy="246221"/>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0.25</a:t>
            </a:r>
          </a:p>
        </p:txBody>
      </p:sp>
      <p:sp>
        <p:nvSpPr>
          <p:cNvPr id="120" name="ZoneTexte 119">
            <a:extLst>
              <a:ext uri="{FF2B5EF4-FFF2-40B4-BE49-F238E27FC236}">
                <a16:creationId xmlns:a16="http://schemas.microsoft.com/office/drawing/2014/main" xmlns="" id="{D51257DF-A813-45D9-9BB7-396F763F67AD}"/>
              </a:ext>
            </a:extLst>
          </p:cNvPr>
          <p:cNvSpPr txBox="1"/>
          <p:nvPr/>
        </p:nvSpPr>
        <p:spPr>
          <a:xfrm>
            <a:off x="9553211" y="1305938"/>
            <a:ext cx="431528" cy="246221"/>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0.50</a:t>
            </a:r>
          </a:p>
        </p:txBody>
      </p:sp>
      <p:sp>
        <p:nvSpPr>
          <p:cNvPr id="121" name="ZoneTexte 120">
            <a:extLst>
              <a:ext uri="{FF2B5EF4-FFF2-40B4-BE49-F238E27FC236}">
                <a16:creationId xmlns:a16="http://schemas.microsoft.com/office/drawing/2014/main" xmlns="" id="{1D38E364-152F-40D1-A8E7-F51CC6CAE8C3}"/>
              </a:ext>
            </a:extLst>
          </p:cNvPr>
          <p:cNvSpPr txBox="1"/>
          <p:nvPr/>
        </p:nvSpPr>
        <p:spPr>
          <a:xfrm>
            <a:off x="9553211" y="977820"/>
            <a:ext cx="431528" cy="246221"/>
          </a:xfrm>
          <a:prstGeom prst="rect">
            <a:avLst/>
          </a:prstGeom>
          <a:noFill/>
        </p:spPr>
        <p:txBody>
          <a:bodyPr wrap="none" rtlCol="0">
            <a:spAutoFit/>
          </a:bodyPr>
          <a:lstStyle/>
          <a:p>
            <a:r>
              <a:rPr lang="fr-FR" sz="1000" dirty="0">
                <a:latin typeface="Arial" panose="020B0604020202020204" pitchFamily="34" charset="0"/>
                <a:cs typeface="Arial" panose="020B0604020202020204" pitchFamily="34" charset="0"/>
              </a:rPr>
              <a:t>0.75</a:t>
            </a:r>
          </a:p>
        </p:txBody>
      </p:sp>
    </p:spTree>
    <p:extLst>
      <p:ext uri="{BB962C8B-B14F-4D97-AF65-F5344CB8AC3E}">
        <p14:creationId xmlns:p14="http://schemas.microsoft.com/office/powerpoint/2010/main" val="3204710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t="56852" r="56951" b="4445"/>
          <a:stretch/>
        </p:blipFill>
        <p:spPr>
          <a:xfrm>
            <a:off x="781331" y="3627981"/>
            <a:ext cx="4011501" cy="2654300"/>
          </a:xfrm>
          <a:prstGeom prst="rect">
            <a:avLst/>
          </a:prstGeom>
        </p:spPr>
      </p:pic>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0135" t="51573" r="69217" b="42871"/>
          <a:stretch/>
        </p:blipFill>
        <p:spPr>
          <a:xfrm>
            <a:off x="1980109" y="6302375"/>
            <a:ext cx="1924051" cy="381000"/>
          </a:xfrm>
          <a:prstGeom prst="rect">
            <a:avLst/>
          </a:prstGeom>
        </p:spPr>
      </p:pic>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l="50102" t="56991" b="4445"/>
          <a:stretch/>
        </p:blipFill>
        <p:spPr>
          <a:xfrm>
            <a:off x="6951875" y="3591878"/>
            <a:ext cx="4649676" cy="2644775"/>
          </a:xfrm>
          <a:prstGeom prst="rect">
            <a:avLst/>
          </a:prstGeom>
        </p:spPr>
      </p:pic>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58893" t="52686" r="11464" b="43148"/>
          <a:stretch/>
        </p:blipFill>
        <p:spPr>
          <a:xfrm>
            <a:off x="7666988" y="6376331"/>
            <a:ext cx="2762250" cy="285750"/>
          </a:xfrm>
          <a:prstGeom prst="rect">
            <a:avLst/>
          </a:prstGeom>
        </p:spPr>
      </p:pic>
      <p:pic>
        <p:nvPicPr>
          <p:cNvPr id="8" name="Image 7"/>
          <p:cNvPicPr>
            <a:picLocks noChangeAspect="1"/>
          </p:cNvPicPr>
          <p:nvPr/>
        </p:nvPicPr>
        <p:blipFill rotWithShape="1">
          <a:blip r:embed="rId2" cstate="print">
            <a:extLst>
              <a:ext uri="{28A0092B-C50C-407E-A947-70E740481C1C}">
                <a14:useLocalDpi xmlns:a14="http://schemas.microsoft.com/office/drawing/2010/main" val="0"/>
              </a:ext>
            </a:extLst>
          </a:blip>
          <a:srcRect l="9317" t="10026" r="66049" b="56502"/>
          <a:stretch/>
        </p:blipFill>
        <p:spPr>
          <a:xfrm>
            <a:off x="1198976" y="1180723"/>
            <a:ext cx="2295525" cy="2295525"/>
          </a:xfrm>
          <a:prstGeom prst="rect">
            <a:avLst/>
          </a:prstGeom>
        </p:spPr>
      </p:pic>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l="56757" t="9777" r="19532" b="58140"/>
          <a:stretch/>
        </p:blipFill>
        <p:spPr>
          <a:xfrm>
            <a:off x="6802388" y="1185485"/>
            <a:ext cx="2295525" cy="2286000"/>
          </a:xfrm>
          <a:prstGeom prst="rect">
            <a:avLst/>
          </a:prstGeom>
        </p:spPr>
      </p:pic>
      <p:sp>
        <p:nvSpPr>
          <p:cNvPr id="10" name="ZoneTexte 9"/>
          <p:cNvSpPr txBox="1"/>
          <p:nvPr/>
        </p:nvSpPr>
        <p:spPr>
          <a:xfrm>
            <a:off x="584697" y="0"/>
            <a:ext cx="280444"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A</a:t>
            </a:r>
          </a:p>
        </p:txBody>
      </p:sp>
      <p:sp>
        <p:nvSpPr>
          <p:cNvPr id="11" name="ZoneTexte 10"/>
          <p:cNvSpPr txBox="1"/>
          <p:nvPr/>
        </p:nvSpPr>
        <p:spPr>
          <a:xfrm>
            <a:off x="6221841" y="0"/>
            <a:ext cx="280444"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B</a:t>
            </a:r>
          </a:p>
        </p:txBody>
      </p:sp>
      <p:grpSp>
        <p:nvGrpSpPr>
          <p:cNvPr id="12" name="Groupe 11"/>
          <p:cNvGrpSpPr/>
          <p:nvPr/>
        </p:nvGrpSpPr>
        <p:grpSpPr>
          <a:xfrm>
            <a:off x="3868856" y="1188748"/>
            <a:ext cx="2496196" cy="1182744"/>
            <a:chOff x="4335184" y="634149"/>
            <a:chExt cx="2496196" cy="1182744"/>
          </a:xfrm>
        </p:grpSpPr>
        <p:sp>
          <p:nvSpPr>
            <p:cNvPr id="13" name="Rectangle 12"/>
            <p:cNvSpPr/>
            <p:nvPr/>
          </p:nvSpPr>
          <p:spPr>
            <a:xfrm>
              <a:off x="4449186" y="634149"/>
              <a:ext cx="1675505" cy="1182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4" name="ZoneTexte 13"/>
            <p:cNvSpPr txBox="1"/>
            <p:nvPr/>
          </p:nvSpPr>
          <p:spPr>
            <a:xfrm>
              <a:off x="4340546" y="709310"/>
              <a:ext cx="2172198" cy="276999"/>
            </a:xfrm>
            <a:prstGeom prst="rect">
              <a:avLst/>
            </a:prstGeom>
            <a:noFill/>
          </p:spPr>
          <p:txBody>
            <a:bodyPr wrap="none" rtlCol="0">
              <a:spAutoFit/>
            </a:bodyPr>
            <a:lstStyle/>
            <a:p>
              <a:r>
                <a:rPr lang="fr-FR" sz="1200" b="1" dirty="0">
                  <a:latin typeface="Arial" panose="020B0604020202020204" pitchFamily="34" charset="0"/>
                  <a:cs typeface="Arial" panose="020B0604020202020204" pitchFamily="34" charset="0"/>
                </a:rPr>
                <a:t>LTR (85.5% / 1.85% / 39.1%)</a:t>
              </a:r>
            </a:p>
          </p:txBody>
        </p:sp>
        <p:sp>
          <p:nvSpPr>
            <p:cNvPr id="15" name="ZoneTexte 14"/>
            <p:cNvSpPr txBox="1"/>
            <p:nvPr/>
          </p:nvSpPr>
          <p:spPr>
            <a:xfrm>
              <a:off x="4340546" y="970393"/>
              <a:ext cx="2191626" cy="276999"/>
            </a:xfrm>
            <a:prstGeom prst="rect">
              <a:avLst/>
            </a:prstGeom>
            <a:noFill/>
          </p:spPr>
          <p:txBody>
            <a:bodyPr wrap="none" rtlCol="0">
              <a:spAutoFit/>
            </a:bodyPr>
            <a:lstStyle/>
            <a:p>
              <a:r>
                <a:rPr lang="fr-FR" sz="1200" b="1" dirty="0">
                  <a:latin typeface="Arial" panose="020B0604020202020204" pitchFamily="34" charset="0"/>
                  <a:cs typeface="Arial" panose="020B0604020202020204" pitchFamily="34" charset="0"/>
                </a:rPr>
                <a:t>LINE (100% / 2.12% / 44.7%)</a:t>
              </a:r>
            </a:p>
          </p:txBody>
        </p:sp>
        <p:sp>
          <p:nvSpPr>
            <p:cNvPr id="16" name="ZoneTexte 15"/>
            <p:cNvSpPr txBox="1"/>
            <p:nvPr/>
          </p:nvSpPr>
          <p:spPr>
            <a:xfrm>
              <a:off x="4340546" y="1237092"/>
              <a:ext cx="2132315" cy="276999"/>
            </a:xfrm>
            <a:prstGeom prst="rect">
              <a:avLst/>
            </a:prstGeom>
            <a:noFill/>
          </p:spPr>
          <p:txBody>
            <a:bodyPr wrap="none" rtlCol="0">
              <a:spAutoFit/>
            </a:bodyPr>
            <a:lstStyle/>
            <a:p>
              <a:r>
                <a:rPr lang="fr-FR" sz="1200" b="1" dirty="0">
                  <a:latin typeface="Arial" panose="020B0604020202020204" pitchFamily="34" charset="0"/>
                  <a:cs typeface="Arial" panose="020B0604020202020204" pitchFamily="34" charset="0"/>
                </a:rPr>
                <a:t>DIRS (100% / 0.29% / 6.1%)</a:t>
              </a:r>
            </a:p>
          </p:txBody>
        </p:sp>
        <p:sp>
          <p:nvSpPr>
            <p:cNvPr id="17" name="ZoneTexte 16"/>
            <p:cNvSpPr txBox="1"/>
            <p:nvPr/>
          </p:nvSpPr>
          <p:spPr>
            <a:xfrm>
              <a:off x="4335184" y="1503791"/>
              <a:ext cx="2496196" cy="276999"/>
            </a:xfrm>
            <a:prstGeom prst="rect">
              <a:avLst/>
            </a:prstGeom>
            <a:noFill/>
          </p:spPr>
          <p:txBody>
            <a:bodyPr wrap="none" rtlCol="0">
              <a:spAutoFit/>
            </a:bodyPr>
            <a:lstStyle/>
            <a:p>
              <a:r>
                <a:rPr lang="fr-FR" sz="1200" b="1" dirty="0">
                  <a:latin typeface="Arial" panose="020B0604020202020204" pitchFamily="34" charset="0"/>
                  <a:cs typeface="Arial" panose="020B0604020202020204" pitchFamily="34" charset="0"/>
                </a:rPr>
                <a:t>Penelope (100% / 0.46% / 9.8%)</a:t>
              </a:r>
            </a:p>
          </p:txBody>
        </p:sp>
      </p:grpSp>
      <p:sp>
        <p:nvSpPr>
          <p:cNvPr id="18" name="ZoneTexte 17"/>
          <p:cNvSpPr txBox="1"/>
          <p:nvPr/>
        </p:nvSpPr>
        <p:spPr>
          <a:xfrm>
            <a:off x="2316528" y="501226"/>
            <a:ext cx="8905002" cy="276999"/>
          </a:xfrm>
          <a:prstGeom prst="rect">
            <a:avLst/>
          </a:prstGeom>
          <a:noFill/>
        </p:spPr>
        <p:txBody>
          <a:bodyPr wrap="none" rtlCol="0">
            <a:spAutoFit/>
          </a:bodyPr>
          <a:lstStyle/>
          <a:p>
            <a:r>
              <a:rPr lang="fr-FR" sz="1200" b="1" dirty="0">
                <a:latin typeface="Arial" panose="020B0604020202020204" pitchFamily="34" charset="0"/>
                <a:cs typeface="Arial" panose="020B0604020202020204" pitchFamily="34" charset="0"/>
              </a:rPr>
              <a:t>TE class (proportion of transcripts methylated in class / proportion in the genome / proportion of the TEs investigated )</a:t>
            </a:r>
          </a:p>
        </p:txBody>
      </p:sp>
      <p:grpSp>
        <p:nvGrpSpPr>
          <p:cNvPr id="19" name="Groupe 18"/>
          <p:cNvGrpSpPr/>
          <p:nvPr/>
        </p:nvGrpSpPr>
        <p:grpSpPr>
          <a:xfrm>
            <a:off x="9452914" y="1263909"/>
            <a:ext cx="2382383" cy="1237624"/>
            <a:chOff x="9337802" y="679861"/>
            <a:chExt cx="2382383" cy="1237624"/>
          </a:xfrm>
        </p:grpSpPr>
        <p:pic>
          <p:nvPicPr>
            <p:cNvPr id="20" name="Image 19"/>
            <p:cNvPicPr>
              <a:picLocks noChangeAspect="1"/>
            </p:cNvPicPr>
            <p:nvPr/>
          </p:nvPicPr>
          <p:blipFill>
            <a:blip r:embed="rId4"/>
            <a:stretch>
              <a:fillRect/>
            </a:stretch>
          </p:blipFill>
          <p:spPr>
            <a:xfrm>
              <a:off x="9456356" y="722565"/>
              <a:ext cx="1688738" cy="1194920"/>
            </a:xfrm>
            <a:prstGeom prst="rect">
              <a:avLst/>
            </a:prstGeom>
          </p:spPr>
        </p:pic>
        <p:sp>
          <p:nvSpPr>
            <p:cNvPr id="21" name="ZoneTexte 20"/>
            <p:cNvSpPr txBox="1"/>
            <p:nvPr/>
          </p:nvSpPr>
          <p:spPr>
            <a:xfrm>
              <a:off x="9343164" y="679861"/>
              <a:ext cx="2141933" cy="276999"/>
            </a:xfrm>
            <a:prstGeom prst="rect">
              <a:avLst/>
            </a:prstGeom>
            <a:noFill/>
          </p:spPr>
          <p:txBody>
            <a:bodyPr wrap="none" rtlCol="0">
              <a:spAutoFit/>
            </a:bodyPr>
            <a:lstStyle/>
            <a:p>
              <a:r>
                <a:rPr lang="fr-FR" sz="1200" b="1" dirty="0">
                  <a:latin typeface="Arial" panose="020B0604020202020204" pitchFamily="34" charset="0"/>
                  <a:cs typeface="Arial" panose="020B0604020202020204" pitchFamily="34" charset="0"/>
                </a:rPr>
                <a:t>TIR (92.6% / 3.79% / 16.1%)</a:t>
              </a:r>
            </a:p>
          </p:txBody>
        </p:sp>
        <p:sp>
          <p:nvSpPr>
            <p:cNvPr id="22" name="ZoneTexte 21"/>
            <p:cNvSpPr txBox="1"/>
            <p:nvPr/>
          </p:nvSpPr>
          <p:spPr>
            <a:xfrm>
              <a:off x="9343164" y="940944"/>
              <a:ext cx="2347117" cy="276999"/>
            </a:xfrm>
            <a:prstGeom prst="rect">
              <a:avLst/>
            </a:prstGeom>
            <a:noFill/>
          </p:spPr>
          <p:txBody>
            <a:bodyPr wrap="none" rtlCol="0">
              <a:spAutoFit/>
            </a:bodyPr>
            <a:lstStyle/>
            <a:p>
              <a:r>
                <a:rPr lang="fr-FR" sz="1200" b="1" dirty="0" err="1">
                  <a:latin typeface="Arial" panose="020B0604020202020204" pitchFamily="34" charset="0"/>
                  <a:cs typeface="Arial" panose="020B0604020202020204" pitchFamily="34" charset="0"/>
                </a:rPr>
                <a:t>Helitron</a:t>
              </a:r>
              <a:r>
                <a:rPr lang="fr-FR" sz="1200" b="1" dirty="0">
                  <a:latin typeface="Arial" panose="020B0604020202020204" pitchFamily="34" charset="0"/>
                  <a:cs typeface="Arial" panose="020B0604020202020204" pitchFamily="34" charset="0"/>
                </a:rPr>
                <a:t> (88.5% / 12.4% / 53%)</a:t>
              </a:r>
            </a:p>
          </p:txBody>
        </p:sp>
        <p:sp>
          <p:nvSpPr>
            <p:cNvPr id="23" name="ZoneTexte 22"/>
            <p:cNvSpPr txBox="1"/>
            <p:nvPr/>
          </p:nvSpPr>
          <p:spPr>
            <a:xfrm>
              <a:off x="9343164" y="1207643"/>
              <a:ext cx="2343911" cy="276999"/>
            </a:xfrm>
            <a:prstGeom prst="rect">
              <a:avLst/>
            </a:prstGeom>
            <a:noFill/>
          </p:spPr>
          <p:txBody>
            <a:bodyPr wrap="none" rtlCol="0">
              <a:spAutoFit/>
            </a:bodyPr>
            <a:lstStyle/>
            <a:p>
              <a:r>
                <a:rPr lang="fr-FR" sz="1200" b="1" dirty="0">
                  <a:latin typeface="Arial" panose="020B0604020202020204" pitchFamily="34" charset="0"/>
                  <a:cs typeface="Arial" panose="020B0604020202020204" pitchFamily="34" charset="0"/>
                </a:rPr>
                <a:t>Crypton (100% / 2.84% / 12%)</a:t>
              </a:r>
            </a:p>
          </p:txBody>
        </p:sp>
        <p:sp>
          <p:nvSpPr>
            <p:cNvPr id="24" name="ZoneTexte 23"/>
            <p:cNvSpPr txBox="1"/>
            <p:nvPr/>
          </p:nvSpPr>
          <p:spPr>
            <a:xfrm>
              <a:off x="9337802" y="1474342"/>
              <a:ext cx="2382383" cy="276999"/>
            </a:xfrm>
            <a:prstGeom prst="rect">
              <a:avLst/>
            </a:prstGeom>
            <a:noFill/>
          </p:spPr>
          <p:txBody>
            <a:bodyPr wrap="none" rtlCol="0">
              <a:spAutoFit/>
            </a:bodyPr>
            <a:lstStyle/>
            <a:p>
              <a:r>
                <a:rPr lang="fr-FR" sz="1200" b="1" dirty="0">
                  <a:latin typeface="Arial" panose="020B0604020202020204" pitchFamily="34" charset="0"/>
                  <a:cs typeface="Arial" panose="020B0604020202020204" pitchFamily="34" charset="0"/>
                </a:rPr>
                <a:t>Kolobok (100% / 1.78% / 7.5%)</a:t>
              </a:r>
            </a:p>
          </p:txBody>
        </p:sp>
      </p:grpSp>
      <p:sp>
        <p:nvSpPr>
          <p:cNvPr id="25" name="Rectangle 24"/>
          <p:cNvSpPr/>
          <p:nvPr/>
        </p:nvSpPr>
        <p:spPr>
          <a:xfrm>
            <a:off x="2067147" y="573050"/>
            <a:ext cx="249381" cy="133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Rectangle 26"/>
          <p:cNvSpPr/>
          <p:nvPr/>
        </p:nvSpPr>
        <p:spPr>
          <a:xfrm>
            <a:off x="3607693" y="1338553"/>
            <a:ext cx="249381" cy="133350"/>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8" name="Rectangle 27"/>
          <p:cNvSpPr/>
          <p:nvPr/>
        </p:nvSpPr>
        <p:spPr>
          <a:xfrm>
            <a:off x="3607693" y="1606867"/>
            <a:ext cx="249381" cy="133350"/>
          </a:xfrm>
          <a:prstGeom prst="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9" name="Rectangle 28"/>
          <p:cNvSpPr/>
          <p:nvPr/>
        </p:nvSpPr>
        <p:spPr>
          <a:xfrm>
            <a:off x="3607693" y="1875181"/>
            <a:ext cx="249381" cy="133350"/>
          </a:xfrm>
          <a:prstGeom prst="rect">
            <a:avLst/>
          </a:prstGeom>
          <a:solidFill>
            <a:srgbClr val="F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0" name="Rectangle 29"/>
          <p:cNvSpPr/>
          <p:nvPr/>
        </p:nvSpPr>
        <p:spPr>
          <a:xfrm>
            <a:off x="3607693" y="2143495"/>
            <a:ext cx="249381" cy="133350"/>
          </a:xfrm>
          <a:prstGeom prst="rect">
            <a:avLst/>
          </a:prstGeom>
          <a:solidFill>
            <a:srgbClr val="CD38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1" name="Rectangle 30"/>
          <p:cNvSpPr/>
          <p:nvPr/>
        </p:nvSpPr>
        <p:spPr>
          <a:xfrm>
            <a:off x="9203533" y="1326982"/>
            <a:ext cx="249381" cy="133350"/>
          </a:xfrm>
          <a:prstGeom prst="rect">
            <a:avLst/>
          </a:prstGeom>
          <a:solidFill>
            <a:srgbClr val="005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2" name="Rectangle 31"/>
          <p:cNvSpPr/>
          <p:nvPr/>
        </p:nvSpPr>
        <p:spPr>
          <a:xfrm>
            <a:off x="9203533" y="1595296"/>
            <a:ext cx="249381" cy="133350"/>
          </a:xfrm>
          <a:prstGeom prst="rect">
            <a:avLst/>
          </a:prstGeom>
          <a:solidFill>
            <a:srgbClr val="00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3" name="Rectangle 32"/>
          <p:cNvSpPr/>
          <p:nvPr/>
        </p:nvSpPr>
        <p:spPr>
          <a:xfrm>
            <a:off x="9203533" y="1863610"/>
            <a:ext cx="249381" cy="133350"/>
          </a:xfrm>
          <a:prstGeom prst="rect">
            <a:avLst/>
          </a:prstGeom>
          <a:solidFill>
            <a:srgbClr val="0999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4" name="Rectangle 33"/>
          <p:cNvSpPr/>
          <p:nvPr/>
        </p:nvSpPr>
        <p:spPr>
          <a:xfrm>
            <a:off x="9203533" y="2131924"/>
            <a:ext cx="249381" cy="133350"/>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 name="ZoneTexte 2"/>
          <p:cNvSpPr txBox="1"/>
          <p:nvPr/>
        </p:nvSpPr>
        <p:spPr>
          <a:xfrm>
            <a:off x="2374931" y="2410863"/>
            <a:ext cx="938077" cy="338554"/>
          </a:xfrm>
          <a:prstGeom prst="rect">
            <a:avLst/>
          </a:prstGeom>
          <a:noFill/>
        </p:spPr>
        <p:txBody>
          <a:bodyPr wrap="none" rtlCol="0">
            <a:spAutoFit/>
          </a:bodyPr>
          <a:lstStyle/>
          <a:p>
            <a:r>
              <a:rPr lang="fr-FR" sz="1600" b="1" dirty="0">
                <a:latin typeface="Arial" panose="020B0604020202020204" pitchFamily="34" charset="0"/>
                <a:cs typeface="Arial" panose="020B0604020202020204" pitchFamily="34" charset="0"/>
              </a:rPr>
              <a:t>62.93 %</a:t>
            </a:r>
          </a:p>
        </p:txBody>
      </p:sp>
      <p:sp>
        <p:nvSpPr>
          <p:cNvPr id="35" name="ZoneTexte 34"/>
          <p:cNvSpPr txBox="1"/>
          <p:nvPr/>
        </p:nvSpPr>
        <p:spPr>
          <a:xfrm>
            <a:off x="1276835" y="2040893"/>
            <a:ext cx="938077" cy="338554"/>
          </a:xfrm>
          <a:prstGeom prst="rect">
            <a:avLst/>
          </a:prstGeom>
          <a:noFill/>
        </p:spPr>
        <p:txBody>
          <a:bodyPr wrap="none" rtlCol="0">
            <a:spAutoFit/>
          </a:bodyPr>
          <a:lstStyle/>
          <a:p>
            <a:r>
              <a:rPr lang="fr-FR" sz="1600" b="1" dirty="0">
                <a:latin typeface="Arial" panose="020B0604020202020204" pitchFamily="34" charset="0"/>
                <a:cs typeface="Arial" panose="020B0604020202020204" pitchFamily="34" charset="0"/>
              </a:rPr>
              <a:t>31.46 %</a:t>
            </a:r>
          </a:p>
        </p:txBody>
      </p:sp>
      <p:sp>
        <p:nvSpPr>
          <p:cNvPr id="36" name="ZoneTexte 35"/>
          <p:cNvSpPr txBox="1"/>
          <p:nvPr/>
        </p:nvSpPr>
        <p:spPr>
          <a:xfrm>
            <a:off x="2117869" y="726494"/>
            <a:ext cx="824265" cy="338554"/>
          </a:xfrm>
          <a:prstGeom prst="rect">
            <a:avLst/>
          </a:prstGeom>
          <a:noFill/>
        </p:spPr>
        <p:txBody>
          <a:bodyPr wrap="none" rtlCol="0">
            <a:spAutoFit/>
          </a:bodyPr>
          <a:lstStyle/>
          <a:p>
            <a:r>
              <a:rPr lang="fr-FR" sz="1600" b="1" dirty="0">
                <a:latin typeface="Arial" panose="020B0604020202020204" pitchFamily="34" charset="0"/>
                <a:cs typeface="Arial" panose="020B0604020202020204" pitchFamily="34" charset="0"/>
              </a:rPr>
              <a:t>3.93 %</a:t>
            </a:r>
          </a:p>
        </p:txBody>
      </p:sp>
      <p:sp>
        <p:nvSpPr>
          <p:cNvPr id="37" name="ZoneTexte 36"/>
          <p:cNvSpPr txBox="1"/>
          <p:nvPr/>
        </p:nvSpPr>
        <p:spPr>
          <a:xfrm>
            <a:off x="1416038" y="856792"/>
            <a:ext cx="824265" cy="338554"/>
          </a:xfrm>
          <a:prstGeom prst="rect">
            <a:avLst/>
          </a:prstGeom>
          <a:noFill/>
        </p:spPr>
        <p:txBody>
          <a:bodyPr wrap="none" rtlCol="0">
            <a:spAutoFit/>
          </a:bodyPr>
          <a:lstStyle/>
          <a:p>
            <a:r>
              <a:rPr lang="fr-FR" sz="1600" b="1" dirty="0">
                <a:latin typeface="Arial" panose="020B0604020202020204" pitchFamily="34" charset="0"/>
                <a:cs typeface="Arial" panose="020B0604020202020204" pitchFamily="34" charset="0"/>
              </a:rPr>
              <a:t>1.68 %</a:t>
            </a:r>
          </a:p>
        </p:txBody>
      </p:sp>
      <p:sp>
        <p:nvSpPr>
          <p:cNvPr id="38" name="ZoneTexte 37"/>
          <p:cNvSpPr txBox="1"/>
          <p:nvPr/>
        </p:nvSpPr>
        <p:spPr>
          <a:xfrm>
            <a:off x="8063323" y="1926720"/>
            <a:ext cx="938077" cy="338554"/>
          </a:xfrm>
          <a:prstGeom prst="rect">
            <a:avLst/>
          </a:prstGeom>
          <a:noFill/>
        </p:spPr>
        <p:txBody>
          <a:bodyPr wrap="none" rtlCol="0">
            <a:spAutoFit/>
          </a:bodyPr>
          <a:lstStyle/>
          <a:p>
            <a:r>
              <a:rPr lang="fr-FR" sz="1600" b="1" dirty="0">
                <a:solidFill>
                  <a:schemeClr val="bg1"/>
                </a:solidFill>
                <a:latin typeface="Arial" panose="020B0604020202020204" pitchFamily="34" charset="0"/>
                <a:cs typeface="Arial" panose="020B0604020202020204" pitchFamily="34" charset="0"/>
              </a:rPr>
              <a:t>37.13 %</a:t>
            </a:r>
          </a:p>
        </p:txBody>
      </p:sp>
      <p:sp>
        <p:nvSpPr>
          <p:cNvPr id="39" name="ZoneTexte 38"/>
          <p:cNvSpPr txBox="1"/>
          <p:nvPr/>
        </p:nvSpPr>
        <p:spPr>
          <a:xfrm>
            <a:off x="6906578" y="2196822"/>
            <a:ext cx="938077" cy="338554"/>
          </a:xfrm>
          <a:prstGeom prst="rect">
            <a:avLst/>
          </a:prstGeom>
          <a:noFill/>
        </p:spPr>
        <p:txBody>
          <a:bodyPr wrap="none" rtlCol="0">
            <a:spAutoFit/>
          </a:bodyPr>
          <a:lstStyle/>
          <a:p>
            <a:r>
              <a:rPr lang="fr-FR" sz="1600" b="1" dirty="0">
                <a:solidFill>
                  <a:schemeClr val="bg1"/>
                </a:solidFill>
                <a:latin typeface="Arial" panose="020B0604020202020204" pitchFamily="34" charset="0"/>
                <a:cs typeface="Arial" panose="020B0604020202020204" pitchFamily="34" charset="0"/>
              </a:rPr>
              <a:t>32.50 %</a:t>
            </a:r>
          </a:p>
        </p:txBody>
      </p:sp>
      <p:sp>
        <p:nvSpPr>
          <p:cNvPr id="40" name="ZoneTexte 39"/>
          <p:cNvSpPr txBox="1"/>
          <p:nvPr/>
        </p:nvSpPr>
        <p:spPr>
          <a:xfrm>
            <a:off x="7645991" y="2902727"/>
            <a:ext cx="938077" cy="338554"/>
          </a:xfrm>
          <a:prstGeom prst="rect">
            <a:avLst/>
          </a:prstGeom>
          <a:noFill/>
        </p:spPr>
        <p:txBody>
          <a:bodyPr wrap="none" rtlCol="0">
            <a:spAutoFit/>
          </a:bodyPr>
          <a:lstStyle/>
          <a:p>
            <a:r>
              <a:rPr lang="fr-FR" sz="1600" b="1" dirty="0">
                <a:solidFill>
                  <a:schemeClr val="bg1"/>
                </a:solidFill>
                <a:latin typeface="Arial" panose="020B0604020202020204" pitchFamily="34" charset="0"/>
                <a:cs typeface="Arial" panose="020B0604020202020204" pitchFamily="34" charset="0"/>
              </a:rPr>
              <a:t>20.25 %</a:t>
            </a:r>
          </a:p>
        </p:txBody>
      </p:sp>
      <p:sp>
        <p:nvSpPr>
          <p:cNvPr id="41" name="ZoneTexte 40"/>
          <p:cNvSpPr txBox="1"/>
          <p:nvPr/>
        </p:nvSpPr>
        <p:spPr>
          <a:xfrm>
            <a:off x="7124702" y="856792"/>
            <a:ext cx="938077" cy="338554"/>
          </a:xfrm>
          <a:prstGeom prst="rect">
            <a:avLst/>
          </a:prstGeom>
          <a:noFill/>
        </p:spPr>
        <p:txBody>
          <a:bodyPr wrap="none" rtlCol="0">
            <a:spAutoFit/>
          </a:bodyPr>
          <a:lstStyle/>
          <a:p>
            <a:r>
              <a:rPr lang="fr-FR" sz="1600" b="1" dirty="0">
                <a:latin typeface="Arial" panose="020B0604020202020204" pitchFamily="34" charset="0"/>
                <a:cs typeface="Arial" panose="020B0604020202020204" pitchFamily="34" charset="0"/>
              </a:rPr>
              <a:t>10.12 %</a:t>
            </a:r>
          </a:p>
        </p:txBody>
      </p:sp>
      <p:cxnSp>
        <p:nvCxnSpPr>
          <p:cNvPr id="42" name="Connecteur droit 41"/>
          <p:cNvCxnSpPr>
            <a:stCxn id="37" idx="2"/>
          </p:cNvCxnSpPr>
          <p:nvPr/>
        </p:nvCxnSpPr>
        <p:spPr>
          <a:xfrm>
            <a:off x="1828171" y="1195346"/>
            <a:ext cx="151938" cy="685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flipH="1">
            <a:off x="2191838" y="1028990"/>
            <a:ext cx="191201" cy="16635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611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86825" y="535697"/>
            <a:ext cx="330802"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A</a:t>
            </a:r>
          </a:p>
        </p:txBody>
      </p:sp>
      <p:sp>
        <p:nvSpPr>
          <p:cNvPr id="4" name="ZoneTexte 3"/>
          <p:cNvSpPr txBox="1"/>
          <p:nvPr/>
        </p:nvSpPr>
        <p:spPr>
          <a:xfrm>
            <a:off x="1986825" y="3192124"/>
            <a:ext cx="330802"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B</a:t>
            </a:r>
          </a:p>
        </p:txBody>
      </p:sp>
      <p:graphicFrame>
        <p:nvGraphicFramePr>
          <p:cNvPr id="5" name="Objet 4"/>
          <p:cNvGraphicFramePr>
            <a:graphicFrameLocks noChangeAspect="1"/>
          </p:cNvGraphicFramePr>
          <p:nvPr/>
        </p:nvGraphicFramePr>
        <p:xfrm>
          <a:off x="2123090" y="533856"/>
          <a:ext cx="8039841" cy="5551634"/>
        </p:xfrm>
        <a:graphic>
          <a:graphicData uri="http://schemas.openxmlformats.org/presentationml/2006/ole">
            <mc:AlternateContent xmlns:mc="http://schemas.openxmlformats.org/markup-compatibility/2006">
              <mc:Choice xmlns:v="urn:schemas-microsoft-com:vml" Requires="v">
                <p:oleObj spid="_x0000_s3074" name="Prism 6" r:id="rId4" imgW="7698981" imgH="5316594" progId="Prism6.Document">
                  <p:embed/>
                </p:oleObj>
              </mc:Choice>
              <mc:Fallback>
                <p:oleObj name="Prism 6" r:id="rId4" imgW="7698981" imgH="5316594" progId="Prism6.Document">
                  <p:embed/>
                  <p:pic>
                    <p:nvPicPr>
                      <p:cNvPr id="0" name=""/>
                      <p:cNvPicPr/>
                      <p:nvPr/>
                    </p:nvPicPr>
                    <p:blipFill>
                      <a:blip r:embed="rId5"/>
                      <a:stretch>
                        <a:fillRect/>
                      </a:stretch>
                    </p:blipFill>
                    <p:spPr>
                      <a:xfrm>
                        <a:off x="2123090" y="533856"/>
                        <a:ext cx="8039841" cy="5551634"/>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xmlns="" id="{E28761CD-CC65-4263-AA4A-03D819B44583}"/>
              </a:ext>
            </a:extLst>
          </p:cNvPr>
          <p:cNvSpPr/>
          <p:nvPr/>
        </p:nvSpPr>
        <p:spPr>
          <a:xfrm>
            <a:off x="3268980" y="2659380"/>
            <a:ext cx="246888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xmlns="" id="{0D11B992-F020-483C-A38D-ECC7D8CECDB2}"/>
              </a:ext>
            </a:extLst>
          </p:cNvPr>
          <p:cNvSpPr/>
          <p:nvPr/>
        </p:nvSpPr>
        <p:spPr>
          <a:xfrm>
            <a:off x="7322821" y="5196543"/>
            <a:ext cx="246888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xmlns="" id="{918E7FCE-7F83-4BB0-A1D5-3DDBA431B539}"/>
              </a:ext>
            </a:extLst>
          </p:cNvPr>
          <p:cNvSpPr/>
          <p:nvPr/>
        </p:nvSpPr>
        <p:spPr>
          <a:xfrm>
            <a:off x="3268980" y="5196543"/>
            <a:ext cx="246888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xmlns="" id="{E8D2BCF5-E175-4B74-AA7B-D421477CEC89}"/>
              </a:ext>
            </a:extLst>
          </p:cNvPr>
          <p:cNvSpPr/>
          <p:nvPr/>
        </p:nvSpPr>
        <p:spPr>
          <a:xfrm>
            <a:off x="7298813" y="2685156"/>
            <a:ext cx="246888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xmlns="" id="{FA57A571-22A9-4D58-944C-F71C1EC93D59}"/>
              </a:ext>
            </a:extLst>
          </p:cNvPr>
          <p:cNvSpPr txBox="1"/>
          <p:nvPr/>
        </p:nvSpPr>
        <p:spPr>
          <a:xfrm rot="-2700000">
            <a:off x="3105018" y="2778350"/>
            <a:ext cx="595035"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c-myc</a:t>
            </a:r>
          </a:p>
        </p:txBody>
      </p:sp>
      <p:sp>
        <p:nvSpPr>
          <p:cNvPr id="11" name="ZoneTexte 10">
            <a:extLst>
              <a:ext uri="{FF2B5EF4-FFF2-40B4-BE49-F238E27FC236}">
                <a16:creationId xmlns:a16="http://schemas.microsoft.com/office/drawing/2014/main" xmlns="" id="{0993E355-310F-48C6-B00B-52A8CB30D8B3}"/>
              </a:ext>
            </a:extLst>
          </p:cNvPr>
          <p:cNvSpPr txBox="1"/>
          <p:nvPr/>
        </p:nvSpPr>
        <p:spPr>
          <a:xfrm rot="-2700000">
            <a:off x="3837837" y="2687670"/>
            <a:ext cx="338554"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klf</a:t>
            </a:r>
          </a:p>
        </p:txBody>
      </p:sp>
      <p:sp>
        <p:nvSpPr>
          <p:cNvPr id="12" name="ZoneTexte 11">
            <a:extLst>
              <a:ext uri="{FF2B5EF4-FFF2-40B4-BE49-F238E27FC236}">
                <a16:creationId xmlns:a16="http://schemas.microsoft.com/office/drawing/2014/main" xmlns="" id="{B7BCBED7-BB6D-4905-A9E2-83D09566D958}"/>
              </a:ext>
            </a:extLst>
          </p:cNvPr>
          <p:cNvSpPr txBox="1"/>
          <p:nvPr/>
        </p:nvSpPr>
        <p:spPr>
          <a:xfrm rot="-2700000">
            <a:off x="4123675" y="2781183"/>
            <a:ext cx="603050"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mettl3</a:t>
            </a:r>
          </a:p>
        </p:txBody>
      </p:sp>
      <p:sp>
        <p:nvSpPr>
          <p:cNvPr id="13" name="ZoneTexte 12">
            <a:extLst>
              <a:ext uri="{FF2B5EF4-FFF2-40B4-BE49-F238E27FC236}">
                <a16:creationId xmlns:a16="http://schemas.microsoft.com/office/drawing/2014/main" xmlns="" id="{E2450720-ECBF-4185-B116-D27A97A9B4E3}"/>
              </a:ext>
            </a:extLst>
          </p:cNvPr>
          <p:cNvSpPr txBox="1"/>
          <p:nvPr/>
        </p:nvSpPr>
        <p:spPr>
          <a:xfrm rot="-2700000">
            <a:off x="4384449" y="2891699"/>
            <a:ext cx="915635"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hnrnpa2b1</a:t>
            </a:r>
          </a:p>
        </p:txBody>
      </p:sp>
      <p:sp>
        <p:nvSpPr>
          <p:cNvPr id="14" name="ZoneTexte 13">
            <a:extLst>
              <a:ext uri="{FF2B5EF4-FFF2-40B4-BE49-F238E27FC236}">
                <a16:creationId xmlns:a16="http://schemas.microsoft.com/office/drawing/2014/main" xmlns="" id="{EE01968B-AC8F-4DDA-9FE5-1D2B92446319}"/>
              </a:ext>
            </a:extLst>
          </p:cNvPr>
          <p:cNvSpPr txBox="1"/>
          <p:nvPr/>
        </p:nvSpPr>
        <p:spPr>
          <a:xfrm rot="-2700000">
            <a:off x="5285468" y="2735844"/>
            <a:ext cx="474810"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oct4</a:t>
            </a:r>
          </a:p>
        </p:txBody>
      </p:sp>
      <p:sp>
        <p:nvSpPr>
          <p:cNvPr id="15" name="ZoneTexte 14">
            <a:extLst>
              <a:ext uri="{FF2B5EF4-FFF2-40B4-BE49-F238E27FC236}">
                <a16:creationId xmlns:a16="http://schemas.microsoft.com/office/drawing/2014/main" xmlns="" id="{2FB56F1F-015A-4D88-9A3F-9C796C80C112}"/>
              </a:ext>
            </a:extLst>
          </p:cNvPr>
          <p:cNvSpPr txBox="1"/>
          <p:nvPr/>
        </p:nvSpPr>
        <p:spPr>
          <a:xfrm rot="-2700000">
            <a:off x="7166478" y="2785970"/>
            <a:ext cx="595035"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c-myc</a:t>
            </a:r>
          </a:p>
        </p:txBody>
      </p:sp>
      <p:sp>
        <p:nvSpPr>
          <p:cNvPr id="16" name="ZoneTexte 15">
            <a:extLst>
              <a:ext uri="{FF2B5EF4-FFF2-40B4-BE49-F238E27FC236}">
                <a16:creationId xmlns:a16="http://schemas.microsoft.com/office/drawing/2014/main" xmlns="" id="{FDE81B60-383A-40EA-B2A5-39CB3645643D}"/>
              </a:ext>
            </a:extLst>
          </p:cNvPr>
          <p:cNvSpPr txBox="1"/>
          <p:nvPr/>
        </p:nvSpPr>
        <p:spPr>
          <a:xfrm rot="-2700000">
            <a:off x="7899297" y="2695290"/>
            <a:ext cx="338554"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klf</a:t>
            </a:r>
          </a:p>
        </p:txBody>
      </p:sp>
      <p:sp>
        <p:nvSpPr>
          <p:cNvPr id="17" name="ZoneTexte 16">
            <a:extLst>
              <a:ext uri="{FF2B5EF4-FFF2-40B4-BE49-F238E27FC236}">
                <a16:creationId xmlns:a16="http://schemas.microsoft.com/office/drawing/2014/main" xmlns="" id="{43D98973-A7E5-4089-B4FA-9FCCC526DB41}"/>
              </a:ext>
            </a:extLst>
          </p:cNvPr>
          <p:cNvSpPr txBox="1"/>
          <p:nvPr/>
        </p:nvSpPr>
        <p:spPr>
          <a:xfrm rot="-2700000">
            <a:off x="8185135" y="2788803"/>
            <a:ext cx="603050"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mettl3</a:t>
            </a:r>
          </a:p>
        </p:txBody>
      </p:sp>
      <p:sp>
        <p:nvSpPr>
          <p:cNvPr id="18" name="ZoneTexte 17">
            <a:extLst>
              <a:ext uri="{FF2B5EF4-FFF2-40B4-BE49-F238E27FC236}">
                <a16:creationId xmlns:a16="http://schemas.microsoft.com/office/drawing/2014/main" xmlns="" id="{2AD960D9-BF34-46A2-A6C4-F8EBE5987982}"/>
              </a:ext>
            </a:extLst>
          </p:cNvPr>
          <p:cNvSpPr txBox="1"/>
          <p:nvPr/>
        </p:nvSpPr>
        <p:spPr>
          <a:xfrm rot="-2700000">
            <a:off x="8445909" y="2899319"/>
            <a:ext cx="915635"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hnrnpa2b1</a:t>
            </a:r>
          </a:p>
        </p:txBody>
      </p:sp>
      <p:sp>
        <p:nvSpPr>
          <p:cNvPr id="19" name="ZoneTexte 18">
            <a:extLst>
              <a:ext uri="{FF2B5EF4-FFF2-40B4-BE49-F238E27FC236}">
                <a16:creationId xmlns:a16="http://schemas.microsoft.com/office/drawing/2014/main" xmlns="" id="{26C98480-1DB6-4B53-B29A-9A81B3332D77}"/>
              </a:ext>
            </a:extLst>
          </p:cNvPr>
          <p:cNvSpPr txBox="1"/>
          <p:nvPr/>
        </p:nvSpPr>
        <p:spPr>
          <a:xfrm rot="-2700000">
            <a:off x="9346928" y="2743464"/>
            <a:ext cx="474810"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oct4</a:t>
            </a:r>
          </a:p>
        </p:txBody>
      </p:sp>
      <p:sp>
        <p:nvSpPr>
          <p:cNvPr id="20" name="ZoneTexte 19">
            <a:extLst>
              <a:ext uri="{FF2B5EF4-FFF2-40B4-BE49-F238E27FC236}">
                <a16:creationId xmlns:a16="http://schemas.microsoft.com/office/drawing/2014/main" xmlns="" id="{A0707045-B1CB-4CF0-B668-B441E348DEA9}"/>
              </a:ext>
            </a:extLst>
          </p:cNvPr>
          <p:cNvSpPr txBox="1"/>
          <p:nvPr/>
        </p:nvSpPr>
        <p:spPr>
          <a:xfrm rot="-2700000">
            <a:off x="3112638" y="5308190"/>
            <a:ext cx="595035"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c-myc</a:t>
            </a:r>
          </a:p>
        </p:txBody>
      </p:sp>
      <p:sp>
        <p:nvSpPr>
          <p:cNvPr id="21" name="ZoneTexte 20">
            <a:extLst>
              <a:ext uri="{FF2B5EF4-FFF2-40B4-BE49-F238E27FC236}">
                <a16:creationId xmlns:a16="http://schemas.microsoft.com/office/drawing/2014/main" xmlns="" id="{187CFF46-CC40-4F4D-BAA7-E1380D346250}"/>
              </a:ext>
            </a:extLst>
          </p:cNvPr>
          <p:cNvSpPr txBox="1"/>
          <p:nvPr/>
        </p:nvSpPr>
        <p:spPr>
          <a:xfrm rot="-2700000">
            <a:off x="3845457" y="5217510"/>
            <a:ext cx="338554"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klf</a:t>
            </a:r>
          </a:p>
        </p:txBody>
      </p:sp>
      <p:sp>
        <p:nvSpPr>
          <p:cNvPr id="22" name="ZoneTexte 21">
            <a:extLst>
              <a:ext uri="{FF2B5EF4-FFF2-40B4-BE49-F238E27FC236}">
                <a16:creationId xmlns:a16="http://schemas.microsoft.com/office/drawing/2014/main" xmlns="" id="{33302815-3C98-4268-AADB-80DE23307959}"/>
              </a:ext>
            </a:extLst>
          </p:cNvPr>
          <p:cNvSpPr txBox="1"/>
          <p:nvPr/>
        </p:nvSpPr>
        <p:spPr>
          <a:xfrm rot="-2700000">
            <a:off x="4131295" y="5311023"/>
            <a:ext cx="603050"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mettl3</a:t>
            </a:r>
          </a:p>
        </p:txBody>
      </p:sp>
      <p:sp>
        <p:nvSpPr>
          <p:cNvPr id="23" name="ZoneTexte 22">
            <a:extLst>
              <a:ext uri="{FF2B5EF4-FFF2-40B4-BE49-F238E27FC236}">
                <a16:creationId xmlns:a16="http://schemas.microsoft.com/office/drawing/2014/main" xmlns="" id="{EFFDE01D-4C03-473E-925B-C0EAC0D061A7}"/>
              </a:ext>
            </a:extLst>
          </p:cNvPr>
          <p:cNvSpPr txBox="1"/>
          <p:nvPr/>
        </p:nvSpPr>
        <p:spPr>
          <a:xfrm rot="-2700000">
            <a:off x="4392069" y="5421539"/>
            <a:ext cx="915635"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hnrnpa2b1</a:t>
            </a:r>
          </a:p>
        </p:txBody>
      </p:sp>
      <p:sp>
        <p:nvSpPr>
          <p:cNvPr id="24" name="ZoneTexte 23">
            <a:extLst>
              <a:ext uri="{FF2B5EF4-FFF2-40B4-BE49-F238E27FC236}">
                <a16:creationId xmlns:a16="http://schemas.microsoft.com/office/drawing/2014/main" xmlns="" id="{8F900680-387A-45C6-BCFB-9D4BCAC4BA99}"/>
              </a:ext>
            </a:extLst>
          </p:cNvPr>
          <p:cNvSpPr txBox="1"/>
          <p:nvPr/>
        </p:nvSpPr>
        <p:spPr>
          <a:xfrm rot="-2700000">
            <a:off x="5293088" y="5265684"/>
            <a:ext cx="474810"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oct4</a:t>
            </a:r>
          </a:p>
        </p:txBody>
      </p:sp>
      <p:sp>
        <p:nvSpPr>
          <p:cNvPr id="25" name="ZoneTexte 24">
            <a:extLst>
              <a:ext uri="{FF2B5EF4-FFF2-40B4-BE49-F238E27FC236}">
                <a16:creationId xmlns:a16="http://schemas.microsoft.com/office/drawing/2014/main" xmlns="" id="{B9CF33CB-1156-40BF-A104-FEAD49BCF312}"/>
              </a:ext>
            </a:extLst>
          </p:cNvPr>
          <p:cNvSpPr txBox="1"/>
          <p:nvPr/>
        </p:nvSpPr>
        <p:spPr>
          <a:xfrm rot="-2700000">
            <a:off x="7189338" y="5308190"/>
            <a:ext cx="595035"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c-myc</a:t>
            </a:r>
          </a:p>
        </p:txBody>
      </p:sp>
      <p:sp>
        <p:nvSpPr>
          <p:cNvPr id="26" name="ZoneTexte 25">
            <a:extLst>
              <a:ext uri="{FF2B5EF4-FFF2-40B4-BE49-F238E27FC236}">
                <a16:creationId xmlns:a16="http://schemas.microsoft.com/office/drawing/2014/main" xmlns="" id="{C4C6D521-5306-4BBA-81F2-3A2C4C53CBC4}"/>
              </a:ext>
            </a:extLst>
          </p:cNvPr>
          <p:cNvSpPr txBox="1"/>
          <p:nvPr/>
        </p:nvSpPr>
        <p:spPr>
          <a:xfrm rot="-2700000">
            <a:off x="7922157" y="5217510"/>
            <a:ext cx="338554"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klf</a:t>
            </a:r>
          </a:p>
        </p:txBody>
      </p:sp>
      <p:sp>
        <p:nvSpPr>
          <p:cNvPr id="27" name="ZoneTexte 26">
            <a:extLst>
              <a:ext uri="{FF2B5EF4-FFF2-40B4-BE49-F238E27FC236}">
                <a16:creationId xmlns:a16="http://schemas.microsoft.com/office/drawing/2014/main" xmlns="" id="{17C960F7-E73A-4157-9C89-A4F5BB5BEEA8}"/>
              </a:ext>
            </a:extLst>
          </p:cNvPr>
          <p:cNvSpPr txBox="1"/>
          <p:nvPr/>
        </p:nvSpPr>
        <p:spPr>
          <a:xfrm rot="-2700000">
            <a:off x="8207995" y="5311023"/>
            <a:ext cx="603050"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mettl3</a:t>
            </a:r>
          </a:p>
        </p:txBody>
      </p:sp>
      <p:sp>
        <p:nvSpPr>
          <p:cNvPr id="28" name="ZoneTexte 27">
            <a:extLst>
              <a:ext uri="{FF2B5EF4-FFF2-40B4-BE49-F238E27FC236}">
                <a16:creationId xmlns:a16="http://schemas.microsoft.com/office/drawing/2014/main" xmlns="" id="{B7B41BB9-4507-4B02-918B-DA311C7EBA35}"/>
              </a:ext>
            </a:extLst>
          </p:cNvPr>
          <p:cNvSpPr txBox="1"/>
          <p:nvPr/>
        </p:nvSpPr>
        <p:spPr>
          <a:xfrm rot="-2700000">
            <a:off x="8468769" y="5421539"/>
            <a:ext cx="915635"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hnrnpa2b1</a:t>
            </a:r>
          </a:p>
        </p:txBody>
      </p:sp>
      <p:sp>
        <p:nvSpPr>
          <p:cNvPr id="29" name="ZoneTexte 28">
            <a:extLst>
              <a:ext uri="{FF2B5EF4-FFF2-40B4-BE49-F238E27FC236}">
                <a16:creationId xmlns:a16="http://schemas.microsoft.com/office/drawing/2014/main" xmlns="" id="{4DB3DBD6-8B04-4D39-9820-7A8BC0F3C695}"/>
              </a:ext>
            </a:extLst>
          </p:cNvPr>
          <p:cNvSpPr txBox="1"/>
          <p:nvPr/>
        </p:nvSpPr>
        <p:spPr>
          <a:xfrm rot="-2700000">
            <a:off x="9369788" y="5265684"/>
            <a:ext cx="474810" cy="276999"/>
          </a:xfrm>
          <a:prstGeom prst="rect">
            <a:avLst/>
          </a:prstGeom>
          <a:noFill/>
        </p:spPr>
        <p:txBody>
          <a:bodyPr wrap="none" rtlCol="0">
            <a:spAutoFit/>
          </a:bodyPr>
          <a:lstStyle/>
          <a:p>
            <a:pPr algn="r"/>
            <a:r>
              <a:rPr lang="fr-FR" sz="1200" i="1" dirty="0">
                <a:latin typeface="Arial" panose="020B0604020202020204" pitchFamily="34" charset="0"/>
                <a:cs typeface="Arial" panose="020B0604020202020204" pitchFamily="34" charset="0"/>
              </a:rPr>
              <a:t>oct4</a:t>
            </a:r>
          </a:p>
        </p:txBody>
      </p:sp>
    </p:spTree>
    <p:extLst>
      <p:ext uri="{BB962C8B-B14F-4D97-AF65-F5344CB8AC3E}">
        <p14:creationId xmlns:p14="http://schemas.microsoft.com/office/powerpoint/2010/main" val="1286016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lèche droite 44"/>
          <p:cNvSpPr/>
          <p:nvPr/>
        </p:nvSpPr>
        <p:spPr>
          <a:xfrm>
            <a:off x="2008769" y="1742210"/>
            <a:ext cx="9496046" cy="282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pic>
        <p:nvPicPr>
          <p:cNvPr id="4" name="Image 3" descr="huitre.jpg"/>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rcRect/>
          <a:stretch>
            <a:fillRect/>
          </a:stretch>
        </p:blipFill>
        <p:spPr bwMode="auto">
          <a:xfrm>
            <a:off x="1069776" y="1460315"/>
            <a:ext cx="710681" cy="803373"/>
          </a:xfrm>
          <a:prstGeom prst="rect">
            <a:avLst/>
          </a:prstGeom>
          <a:noFill/>
          <a:ln w="9525">
            <a:noFill/>
            <a:miter lim="800000"/>
            <a:headEnd/>
            <a:tailEnd/>
          </a:ln>
        </p:spPr>
      </p:pic>
      <p:pic>
        <p:nvPicPr>
          <p:cNvPr id="6" name="Picture 6"/>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3081678" y="1638118"/>
            <a:ext cx="475004" cy="429819"/>
          </a:xfrm>
          <a:prstGeom prst="rect">
            <a:avLst/>
          </a:prstGeom>
          <a:noFill/>
          <a:ln w="9525">
            <a:noFill/>
            <a:miter lim="800000"/>
            <a:headEnd/>
            <a:tailEnd/>
          </a:ln>
        </p:spPr>
      </p:pic>
      <p:grpSp>
        <p:nvGrpSpPr>
          <p:cNvPr id="29" name="Groupe 28"/>
          <p:cNvGrpSpPr/>
          <p:nvPr/>
        </p:nvGrpSpPr>
        <p:grpSpPr>
          <a:xfrm>
            <a:off x="3971913" y="1210628"/>
            <a:ext cx="416722" cy="1324570"/>
            <a:chOff x="3755348" y="1127498"/>
            <a:chExt cx="416722" cy="1324570"/>
          </a:xfrm>
        </p:grpSpPr>
        <p:pic>
          <p:nvPicPr>
            <p:cNvPr id="7" name="Picture 7"/>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3755348" y="1127498"/>
              <a:ext cx="416722" cy="386837"/>
            </a:xfrm>
            <a:prstGeom prst="rect">
              <a:avLst/>
            </a:prstGeom>
            <a:noFill/>
            <a:ln w="9525">
              <a:noFill/>
              <a:miter lim="800000"/>
              <a:headEnd/>
              <a:tailEnd/>
            </a:ln>
          </p:spPr>
        </p:pic>
        <p:pic>
          <p:nvPicPr>
            <p:cNvPr id="8" name="Picture 7"/>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3755348" y="1612469"/>
              <a:ext cx="416722" cy="367848"/>
            </a:xfrm>
            <a:prstGeom prst="rect">
              <a:avLst/>
            </a:prstGeom>
            <a:noFill/>
            <a:ln w="9525">
              <a:noFill/>
              <a:miter lim="800000"/>
              <a:headEnd/>
              <a:tailEnd/>
            </a:ln>
          </p:spPr>
        </p:pic>
        <p:pic>
          <p:nvPicPr>
            <p:cNvPr id="9" name="Picture 8"/>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3786312" y="2067937"/>
              <a:ext cx="354795" cy="384131"/>
            </a:xfrm>
            <a:prstGeom prst="rect">
              <a:avLst/>
            </a:prstGeom>
            <a:noFill/>
            <a:ln w="9525">
              <a:noFill/>
              <a:miter lim="800000"/>
              <a:headEnd/>
              <a:tailEnd/>
            </a:ln>
          </p:spPr>
        </p:pic>
      </p:grpSp>
      <p:pic>
        <p:nvPicPr>
          <p:cNvPr id="10" name="Picture 5"/>
          <p:cNvPicPr>
            <a:picLocks noChangeAspect="1" noChangeArrowheads="1"/>
          </p:cNvPicPr>
          <p:nvPr/>
        </p:nvPicPr>
        <p:blipFill>
          <a:blip r:embed="rId8" cstate="print"/>
          <a:srcRect/>
          <a:stretch>
            <a:fillRect/>
          </a:stretch>
        </p:blipFill>
        <p:spPr bwMode="auto">
          <a:xfrm>
            <a:off x="4803866" y="1635342"/>
            <a:ext cx="475005" cy="432595"/>
          </a:xfrm>
          <a:prstGeom prst="rect">
            <a:avLst/>
          </a:prstGeom>
          <a:noFill/>
          <a:ln w="9525">
            <a:noFill/>
            <a:miter lim="800000"/>
            <a:headEnd/>
            <a:tailEnd/>
          </a:ln>
        </p:spPr>
      </p:pic>
      <p:pic>
        <p:nvPicPr>
          <p:cNvPr id="11" name="Picture 8"/>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5694102" y="1635342"/>
            <a:ext cx="429259" cy="439111"/>
          </a:xfrm>
          <a:prstGeom prst="rect">
            <a:avLst/>
          </a:prstGeom>
          <a:noFill/>
          <a:ln w="9525">
            <a:noFill/>
            <a:miter lim="800000"/>
            <a:headEnd/>
            <a:tailEnd/>
          </a:ln>
        </p:spPr>
      </p:pic>
      <p:pic>
        <p:nvPicPr>
          <p:cNvPr id="12" name="Picture 12"/>
          <p:cNvPicPr>
            <a:picLocks noChangeAspect="1" noChangeArrowheads="1"/>
          </p:cNvPicPr>
          <p:nvPr/>
        </p:nvPicPr>
        <p:blipFill>
          <a:blip r:embed="rId10" cstate="print"/>
          <a:srcRect/>
          <a:stretch>
            <a:fillRect/>
          </a:stretch>
        </p:blipFill>
        <p:spPr bwMode="auto">
          <a:xfrm>
            <a:off x="6538592" y="1612469"/>
            <a:ext cx="475005" cy="499067"/>
          </a:xfrm>
          <a:prstGeom prst="rect">
            <a:avLst/>
          </a:prstGeom>
          <a:noFill/>
          <a:ln w="9525">
            <a:noFill/>
            <a:miter lim="800000"/>
            <a:headEnd/>
            <a:tailEnd/>
          </a:ln>
        </p:spPr>
      </p:pic>
      <p:pic>
        <p:nvPicPr>
          <p:cNvPr id="13" name="Picture 3" descr="Full-size image (38 K)"/>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7428828" y="1635342"/>
            <a:ext cx="475006" cy="499067"/>
          </a:xfrm>
          <a:prstGeom prst="rect">
            <a:avLst/>
          </a:prstGeom>
          <a:noFill/>
        </p:spPr>
      </p:pic>
      <p:pic>
        <p:nvPicPr>
          <p:cNvPr id="14" name="Picture 1"/>
          <p:cNvPicPr>
            <a:picLocks noChangeAspect="1" noChangeArrowheads="1"/>
          </p:cNvPicPr>
          <p:nvPr/>
        </p:nvPicPr>
        <p:blipFill>
          <a:blip r:embed="rId12" cstate="print"/>
          <a:srcRect/>
          <a:stretch>
            <a:fillRect/>
          </a:stretch>
        </p:blipFill>
        <p:spPr bwMode="auto">
          <a:xfrm>
            <a:off x="8319065" y="1617903"/>
            <a:ext cx="475005" cy="533943"/>
          </a:xfrm>
          <a:prstGeom prst="rect">
            <a:avLst/>
          </a:prstGeom>
          <a:noFill/>
          <a:ln w="9525">
            <a:noFill/>
            <a:miter lim="800000"/>
            <a:headEnd/>
            <a:tailEnd/>
          </a:ln>
        </p:spPr>
      </p:pic>
      <p:pic>
        <p:nvPicPr>
          <p:cNvPr id="15" name="Image 14"/>
          <p:cNvPicPr>
            <a:picLocks noChangeAspect="1"/>
          </p:cNvPicPr>
          <p:nvPr/>
        </p:nvPicPr>
        <p:blipFill rotWithShape="1">
          <a:blip r:embed="rId13">
            <a:extLst>
              <a:ext uri="{BEBA8EAE-BF5A-486C-A8C5-ECC9F3942E4B}">
                <a14:imgProps xmlns:a14="http://schemas.microsoft.com/office/drawing/2010/main">
                  <a14:imgLayer r:embed="rId14">
                    <a14:imgEffect>
                      <a14:saturation sat="0"/>
                    </a14:imgEffect>
                    <a14:imgEffect>
                      <a14:brightnessContrast bright="40000" contrast="20000"/>
                    </a14:imgEffect>
                  </a14:imgLayer>
                </a14:imgProps>
              </a:ext>
            </a:extLst>
          </a:blip>
          <a:srcRect t="8909" b="9636"/>
          <a:stretch/>
        </p:blipFill>
        <p:spPr>
          <a:xfrm>
            <a:off x="2195688" y="1654233"/>
            <a:ext cx="470759" cy="457200"/>
          </a:xfrm>
          <a:prstGeom prst="rect">
            <a:avLst/>
          </a:prstGeom>
        </p:spPr>
      </p:pic>
      <p:pic>
        <p:nvPicPr>
          <p:cNvPr id="16" name="Imag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09301" y="1561081"/>
            <a:ext cx="884382" cy="693633"/>
          </a:xfrm>
          <a:prstGeom prst="rect">
            <a:avLst/>
          </a:prstGeom>
        </p:spPr>
      </p:pic>
      <p:pic>
        <p:nvPicPr>
          <p:cNvPr id="17" name="Picture 15"/>
          <p:cNvPicPr>
            <a:picLocks noChangeAspect="1" noChangeArrowheads="1"/>
          </p:cNvPicPr>
          <p:nvPr/>
        </p:nvPicPr>
        <p:blipFill rotWithShape="1">
          <a:blip r:embed="rId16" cstate="hqprint">
            <a:extLst>
              <a:ext uri="{BEBA8EAE-BF5A-486C-A8C5-ECC9F3942E4B}">
                <a14:imgProps xmlns:a14="http://schemas.microsoft.com/office/drawing/2010/main">
                  <a14:imgLayer r:embed="rId17">
                    <a14:imgEffect>
                      <a14:backgroundRemoval t="9639" b="89960" l="9962" r="90038"/>
                    </a14:imgEffect>
                  </a14:imgLayer>
                </a14:imgProps>
              </a:ext>
              <a:ext uri="{28A0092B-C50C-407E-A947-70E740481C1C}">
                <a14:useLocalDpi xmlns:a14="http://schemas.microsoft.com/office/drawing/2010/main"/>
              </a:ext>
            </a:extLst>
          </a:blip>
          <a:srcRect l="8002" r="7913"/>
          <a:stretch/>
        </p:blipFill>
        <p:spPr bwMode="auto">
          <a:xfrm>
            <a:off x="10508914" y="1537628"/>
            <a:ext cx="681644" cy="690410"/>
          </a:xfrm>
          <a:prstGeom prst="rect">
            <a:avLst/>
          </a:prstGeom>
          <a:noFill/>
          <a:ln w="9525">
            <a:noFill/>
            <a:miter lim="800000"/>
            <a:headEnd/>
            <a:tailEnd/>
          </a:ln>
        </p:spPr>
      </p:pic>
      <p:sp>
        <p:nvSpPr>
          <p:cNvPr id="18" name="ZoneTexte 17"/>
          <p:cNvSpPr txBox="1"/>
          <p:nvPr/>
        </p:nvSpPr>
        <p:spPr>
          <a:xfrm>
            <a:off x="841462" y="755563"/>
            <a:ext cx="1234633" cy="261610"/>
          </a:xfrm>
          <a:prstGeom prst="rect">
            <a:avLst/>
          </a:prstGeom>
          <a:noFill/>
        </p:spPr>
        <p:txBody>
          <a:bodyPr wrap="none" rtlCol="0">
            <a:spAutoFit/>
          </a:bodyPr>
          <a:lstStyle/>
          <a:p>
            <a:r>
              <a:rPr lang="fr-FR" sz="1050" dirty="0" err="1">
                <a:latin typeface="Arial" panose="020B0604020202020204" pitchFamily="34" charset="0"/>
                <a:cs typeface="Arial" panose="020B0604020202020204" pitchFamily="34" charset="0"/>
              </a:rPr>
              <a:t>Adult</a:t>
            </a:r>
            <a:r>
              <a:rPr lang="fr-FR" sz="1050" dirty="0">
                <a:latin typeface="Arial" panose="020B0604020202020204" pitchFamily="34" charset="0"/>
                <a:cs typeface="Arial" panose="020B0604020202020204" pitchFamily="34" charset="0"/>
              </a:rPr>
              <a:t> </a:t>
            </a:r>
            <a:r>
              <a:rPr lang="fr-FR" sz="1050" dirty="0" err="1">
                <a:latin typeface="Arial" panose="020B0604020202020204" pitchFamily="34" charset="0"/>
                <a:cs typeface="Arial" panose="020B0604020202020204" pitchFamily="34" charset="0"/>
              </a:rPr>
              <a:t>broodstock</a:t>
            </a:r>
            <a:endParaRPr lang="fr-FR" sz="1050" dirty="0">
              <a:latin typeface="Arial" panose="020B0604020202020204" pitchFamily="34" charset="0"/>
              <a:cs typeface="Arial" panose="020B0604020202020204" pitchFamily="34" charset="0"/>
            </a:endParaRPr>
          </a:p>
        </p:txBody>
      </p:sp>
      <p:sp>
        <p:nvSpPr>
          <p:cNvPr id="19" name="ZoneTexte 18"/>
          <p:cNvSpPr txBox="1"/>
          <p:nvPr/>
        </p:nvSpPr>
        <p:spPr>
          <a:xfrm>
            <a:off x="2134524" y="770665"/>
            <a:ext cx="630301"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Oocyte</a:t>
            </a:r>
          </a:p>
        </p:txBody>
      </p:sp>
      <p:sp>
        <p:nvSpPr>
          <p:cNvPr id="20" name="ZoneTexte 19"/>
          <p:cNvSpPr txBox="1"/>
          <p:nvPr/>
        </p:nvSpPr>
        <p:spPr>
          <a:xfrm>
            <a:off x="2852108" y="755563"/>
            <a:ext cx="1032655" cy="261610"/>
          </a:xfrm>
          <a:prstGeom prst="rect">
            <a:avLst/>
          </a:prstGeom>
          <a:noFill/>
        </p:spPr>
        <p:txBody>
          <a:bodyPr wrap="none" rtlCol="0">
            <a:spAutoFit/>
          </a:bodyPr>
          <a:lstStyle/>
          <a:p>
            <a:r>
              <a:rPr lang="fr-FR" sz="1050" dirty="0" err="1">
                <a:latin typeface="Arial" panose="020B0604020202020204" pitchFamily="34" charset="0"/>
                <a:cs typeface="Arial" panose="020B0604020202020204" pitchFamily="34" charset="0"/>
              </a:rPr>
              <a:t>Fertilized</a:t>
            </a:r>
            <a:r>
              <a:rPr lang="fr-FR" sz="1050" dirty="0">
                <a:latin typeface="Arial" panose="020B0604020202020204" pitchFamily="34" charset="0"/>
                <a:cs typeface="Arial" panose="020B0604020202020204" pitchFamily="34" charset="0"/>
              </a:rPr>
              <a:t> </a:t>
            </a:r>
            <a:r>
              <a:rPr lang="fr-FR" sz="1050" dirty="0" err="1">
                <a:latin typeface="Arial" panose="020B0604020202020204" pitchFamily="34" charset="0"/>
                <a:cs typeface="Arial" panose="020B0604020202020204" pitchFamily="34" charset="0"/>
              </a:rPr>
              <a:t>egg</a:t>
            </a:r>
            <a:endParaRPr lang="fr-FR" sz="1050" dirty="0">
              <a:latin typeface="Arial" panose="020B0604020202020204" pitchFamily="34" charset="0"/>
              <a:cs typeface="Arial" panose="020B0604020202020204" pitchFamily="34" charset="0"/>
            </a:endParaRPr>
          </a:p>
        </p:txBody>
      </p:sp>
      <p:sp>
        <p:nvSpPr>
          <p:cNvPr id="21" name="ZoneTexte 20"/>
          <p:cNvSpPr txBox="1"/>
          <p:nvPr/>
        </p:nvSpPr>
        <p:spPr>
          <a:xfrm>
            <a:off x="3839471" y="755563"/>
            <a:ext cx="702436"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2/8 </a:t>
            </a:r>
            <a:r>
              <a:rPr lang="fr-FR" sz="1050" dirty="0" err="1">
                <a:latin typeface="Arial" panose="020B0604020202020204" pitchFamily="34" charset="0"/>
                <a:cs typeface="Arial" panose="020B0604020202020204" pitchFamily="34" charset="0"/>
              </a:rPr>
              <a:t>cells</a:t>
            </a:r>
            <a:endParaRPr lang="fr-FR" sz="1050" dirty="0">
              <a:latin typeface="Arial" panose="020B0604020202020204" pitchFamily="34" charset="0"/>
              <a:cs typeface="Arial" panose="020B0604020202020204" pitchFamily="34" charset="0"/>
            </a:endParaRPr>
          </a:p>
        </p:txBody>
      </p:sp>
      <p:sp>
        <p:nvSpPr>
          <p:cNvPr id="22" name="ZoneTexte 21"/>
          <p:cNvSpPr txBox="1"/>
          <p:nvPr/>
        </p:nvSpPr>
        <p:spPr>
          <a:xfrm>
            <a:off x="4740644" y="755563"/>
            <a:ext cx="615874"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Morula</a:t>
            </a:r>
          </a:p>
        </p:txBody>
      </p:sp>
      <p:sp>
        <p:nvSpPr>
          <p:cNvPr id="23" name="ZoneTexte 22"/>
          <p:cNvSpPr txBox="1"/>
          <p:nvPr/>
        </p:nvSpPr>
        <p:spPr>
          <a:xfrm>
            <a:off x="5591176" y="751019"/>
            <a:ext cx="688009"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Blastula</a:t>
            </a:r>
          </a:p>
        </p:txBody>
      </p:sp>
      <p:sp>
        <p:nvSpPr>
          <p:cNvPr id="24" name="ZoneTexte 23"/>
          <p:cNvSpPr txBox="1"/>
          <p:nvPr/>
        </p:nvSpPr>
        <p:spPr>
          <a:xfrm>
            <a:off x="6448234" y="747999"/>
            <a:ext cx="716863"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Gastrula</a:t>
            </a:r>
          </a:p>
        </p:txBody>
      </p:sp>
      <p:sp>
        <p:nvSpPr>
          <p:cNvPr id="25" name="ZoneTexte 24"/>
          <p:cNvSpPr txBox="1"/>
          <p:nvPr/>
        </p:nvSpPr>
        <p:spPr>
          <a:xfrm>
            <a:off x="7203704" y="747999"/>
            <a:ext cx="984565"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Trochophore</a:t>
            </a:r>
          </a:p>
        </p:txBody>
      </p:sp>
      <p:sp>
        <p:nvSpPr>
          <p:cNvPr id="26" name="ZoneTexte 25"/>
          <p:cNvSpPr txBox="1"/>
          <p:nvPr/>
        </p:nvSpPr>
        <p:spPr>
          <a:xfrm>
            <a:off x="8251034" y="747999"/>
            <a:ext cx="678391"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D </a:t>
            </a:r>
            <a:r>
              <a:rPr lang="fr-FR" sz="1050" dirty="0" err="1">
                <a:latin typeface="Arial" panose="020B0604020202020204" pitchFamily="34" charset="0"/>
                <a:cs typeface="Arial" panose="020B0604020202020204" pitchFamily="34" charset="0"/>
              </a:rPr>
              <a:t>Larva</a:t>
            </a:r>
            <a:endParaRPr lang="fr-FR" sz="1050" dirty="0">
              <a:latin typeface="Arial" panose="020B0604020202020204" pitchFamily="34" charset="0"/>
              <a:cs typeface="Arial" panose="020B0604020202020204" pitchFamily="34" charset="0"/>
            </a:endParaRPr>
          </a:p>
        </p:txBody>
      </p:sp>
      <p:sp>
        <p:nvSpPr>
          <p:cNvPr id="27" name="ZoneTexte 26"/>
          <p:cNvSpPr txBox="1"/>
          <p:nvPr/>
        </p:nvSpPr>
        <p:spPr>
          <a:xfrm>
            <a:off x="9242565" y="747999"/>
            <a:ext cx="885179" cy="261610"/>
          </a:xfrm>
          <a:prstGeom prst="rect">
            <a:avLst/>
          </a:prstGeom>
          <a:noFill/>
        </p:spPr>
        <p:txBody>
          <a:bodyPr wrap="none" rtlCol="0">
            <a:spAutoFit/>
          </a:bodyPr>
          <a:lstStyle/>
          <a:p>
            <a:r>
              <a:rPr lang="fr-FR" sz="1050" dirty="0" err="1">
                <a:latin typeface="Arial" panose="020B0604020202020204" pitchFamily="34" charset="0"/>
                <a:cs typeface="Arial" panose="020B0604020202020204" pitchFamily="34" charset="0"/>
              </a:rPr>
              <a:t>Pediveliger</a:t>
            </a:r>
            <a:endParaRPr lang="fr-FR" sz="1050" dirty="0">
              <a:latin typeface="Arial" panose="020B0604020202020204" pitchFamily="34" charset="0"/>
              <a:cs typeface="Arial" panose="020B0604020202020204" pitchFamily="34" charset="0"/>
            </a:endParaRPr>
          </a:p>
        </p:txBody>
      </p:sp>
      <p:sp>
        <p:nvSpPr>
          <p:cNvPr id="28" name="ZoneTexte 27"/>
          <p:cNvSpPr txBox="1"/>
          <p:nvPr/>
        </p:nvSpPr>
        <p:spPr>
          <a:xfrm>
            <a:off x="10631567" y="765373"/>
            <a:ext cx="474810"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Spat</a:t>
            </a:r>
          </a:p>
        </p:txBody>
      </p:sp>
      <p:sp>
        <p:nvSpPr>
          <p:cNvPr id="31" name="ZoneTexte 30"/>
          <p:cNvSpPr txBox="1"/>
          <p:nvPr/>
        </p:nvSpPr>
        <p:spPr>
          <a:xfrm>
            <a:off x="252704" y="770665"/>
            <a:ext cx="654346" cy="261610"/>
          </a:xfrm>
          <a:prstGeom prst="rect">
            <a:avLst/>
          </a:prstGeom>
          <a:noFill/>
        </p:spPr>
        <p:txBody>
          <a:bodyPr wrap="none" rtlCol="0">
            <a:spAutoFit/>
          </a:bodyPr>
          <a:lstStyle/>
          <a:p>
            <a:r>
              <a:rPr lang="fr-FR" sz="1050" b="1" i="1" u="sng" dirty="0">
                <a:latin typeface="Arial" panose="020B0604020202020204" pitchFamily="34" charset="0"/>
                <a:cs typeface="Arial" panose="020B0604020202020204" pitchFamily="34" charset="0"/>
              </a:rPr>
              <a:t>Stage :</a:t>
            </a:r>
          </a:p>
        </p:txBody>
      </p:sp>
      <p:sp>
        <p:nvSpPr>
          <p:cNvPr id="32" name="ZoneTexte 31"/>
          <p:cNvSpPr txBox="1"/>
          <p:nvPr/>
        </p:nvSpPr>
        <p:spPr>
          <a:xfrm>
            <a:off x="138404" y="4133089"/>
            <a:ext cx="2114681" cy="415498"/>
          </a:xfrm>
          <a:prstGeom prst="rect">
            <a:avLst/>
          </a:prstGeom>
          <a:noFill/>
        </p:spPr>
        <p:txBody>
          <a:bodyPr wrap="none" rtlCol="0">
            <a:spAutoFit/>
          </a:bodyPr>
          <a:lstStyle/>
          <a:p>
            <a:r>
              <a:rPr lang="fr-FR" sz="1050" b="1" i="1" u="sng" dirty="0">
                <a:latin typeface="Arial" panose="020B0604020202020204" pitchFamily="34" charset="0"/>
                <a:cs typeface="Arial" panose="020B0604020202020204" pitchFamily="34" charset="0"/>
              </a:rPr>
              <a:t>Time post </a:t>
            </a:r>
            <a:r>
              <a:rPr lang="fr-FR" sz="1050" b="1" i="1" u="sng" dirty="0" err="1">
                <a:latin typeface="Arial" panose="020B0604020202020204" pitchFamily="34" charset="0"/>
                <a:cs typeface="Arial" panose="020B0604020202020204" pitchFamily="34" charset="0"/>
              </a:rPr>
              <a:t>fertilization</a:t>
            </a:r>
            <a:r>
              <a:rPr lang="fr-FR" sz="1050" b="1" i="1" u="sng" dirty="0">
                <a:latin typeface="Arial" panose="020B0604020202020204" pitchFamily="34" charset="0"/>
                <a:cs typeface="Arial" panose="020B0604020202020204" pitchFamily="34" charset="0"/>
              </a:rPr>
              <a:t> at 21°C:</a:t>
            </a:r>
          </a:p>
          <a:p>
            <a:endParaRPr lang="fr-FR" sz="1050" dirty="0">
              <a:latin typeface="Arial" panose="020B0604020202020204" pitchFamily="34" charset="0"/>
              <a:cs typeface="Arial" panose="020B0604020202020204" pitchFamily="34" charset="0"/>
            </a:endParaRPr>
          </a:p>
        </p:txBody>
      </p:sp>
      <p:sp>
        <p:nvSpPr>
          <p:cNvPr id="33" name="ZoneTexte 32"/>
          <p:cNvSpPr txBox="1"/>
          <p:nvPr/>
        </p:nvSpPr>
        <p:spPr>
          <a:xfrm>
            <a:off x="-16366" y="2198998"/>
            <a:ext cx="1614545" cy="938719"/>
          </a:xfrm>
          <a:prstGeom prst="rect">
            <a:avLst/>
          </a:prstGeom>
          <a:noFill/>
        </p:spPr>
        <p:txBody>
          <a:bodyPr wrap="none" rtlCol="0">
            <a:spAutoFit/>
          </a:bodyPr>
          <a:lstStyle/>
          <a:p>
            <a:pPr algn="r"/>
            <a:r>
              <a:rPr lang="fr-FR" sz="900" u="sng" dirty="0" err="1">
                <a:latin typeface="Arial" panose="020B0604020202020204" pitchFamily="34" charset="0"/>
                <a:cs typeface="Arial" panose="020B0604020202020204" pitchFamily="34" charset="0"/>
              </a:rPr>
              <a:t>Experiment</a:t>
            </a:r>
            <a:r>
              <a:rPr lang="fr-FR" sz="900" u="sng" dirty="0">
                <a:latin typeface="Arial" panose="020B0604020202020204" pitchFamily="34" charset="0"/>
                <a:cs typeface="Arial" panose="020B0604020202020204" pitchFamily="34" charset="0"/>
              </a:rPr>
              <a:t> 1 (</a:t>
            </a:r>
            <a:r>
              <a:rPr lang="fr-FR" sz="900" u="sng" dirty="0" err="1">
                <a:latin typeface="Arial" panose="020B0604020202020204" pitchFamily="34" charset="0"/>
                <a:cs typeface="Arial" panose="020B0604020202020204" pitchFamily="34" charset="0"/>
              </a:rPr>
              <a:t>Feb</a:t>
            </a:r>
            <a:r>
              <a:rPr lang="fr-FR" sz="900" u="sng" dirty="0">
                <a:latin typeface="Arial" panose="020B0604020202020204" pitchFamily="34" charset="0"/>
                <a:cs typeface="Arial" panose="020B0604020202020204" pitchFamily="34" charset="0"/>
              </a:rPr>
              <a:t>. 2019):</a:t>
            </a:r>
          </a:p>
          <a:p>
            <a:pPr algn="r"/>
            <a:r>
              <a:rPr lang="fr-FR" sz="900" dirty="0">
                <a:latin typeface="Arial" panose="020B0604020202020204" pitchFamily="34" charset="0"/>
                <a:cs typeface="Arial" panose="020B0604020202020204" pitchFamily="34" charset="0"/>
              </a:rPr>
              <a:t>n=126; 3 </a:t>
            </a:r>
            <a:r>
              <a:rPr lang="en-US" sz="900" dirty="0">
                <a:effectLst/>
                <a:latin typeface="Arial" panose="020B0604020202020204" pitchFamily="34" charset="0"/>
                <a:ea typeface="Calibri" panose="020F0502020204030204" pitchFamily="34" charset="0"/>
                <a:cs typeface="Arial" panose="020B0604020202020204" pitchFamily="34" charset="0"/>
              </a:rPr>
              <a:t>– </a:t>
            </a:r>
            <a:r>
              <a:rPr lang="fr-FR" sz="900" dirty="0">
                <a:latin typeface="Arial" panose="020B0604020202020204" pitchFamily="34" charset="0"/>
                <a:cs typeface="Arial" panose="020B0604020202020204" pitchFamily="34" charset="0"/>
              </a:rPr>
              <a:t>6 </a:t>
            </a:r>
            <a:r>
              <a:rPr lang="fr-FR" sz="900" dirty="0" err="1">
                <a:latin typeface="Arial" panose="020B0604020202020204" pitchFamily="34" charset="0"/>
                <a:cs typeface="Arial" panose="020B0604020202020204" pitchFamily="34" charset="0"/>
              </a:rPr>
              <a:t>years</a:t>
            </a:r>
            <a:r>
              <a:rPr lang="fr-FR" sz="900" dirty="0">
                <a:latin typeface="Arial" panose="020B0604020202020204" pitchFamily="34" charset="0"/>
                <a:cs typeface="Arial" panose="020B0604020202020204" pitchFamily="34" charset="0"/>
              </a:rPr>
              <a:t> </a:t>
            </a:r>
            <a:r>
              <a:rPr lang="fr-FR" sz="900" dirty="0" err="1">
                <a:latin typeface="Arial" panose="020B0604020202020204" pitchFamily="34" charset="0"/>
                <a:cs typeface="Arial" panose="020B0604020202020204" pitchFamily="34" charset="0"/>
              </a:rPr>
              <a:t>old</a:t>
            </a:r>
            <a:endParaRPr lang="fr-FR" sz="900" dirty="0">
              <a:latin typeface="Arial" panose="020B0604020202020204" pitchFamily="34" charset="0"/>
              <a:cs typeface="Arial" panose="020B0604020202020204" pitchFamily="34" charset="0"/>
            </a:endParaRPr>
          </a:p>
          <a:p>
            <a:pPr algn="r"/>
            <a:r>
              <a:rPr lang="fr-FR" sz="900" dirty="0">
                <a:latin typeface="Arial" panose="020B0604020202020204" pitchFamily="34" charset="0"/>
                <a:cs typeface="Arial" panose="020B0604020202020204" pitchFamily="34" charset="0"/>
              </a:rPr>
              <a:t>(47 males </a:t>
            </a:r>
            <a:r>
              <a:rPr lang="en-US" sz="900" dirty="0">
                <a:effectLst/>
                <a:latin typeface="Arial" panose="020B0604020202020204" pitchFamily="34" charset="0"/>
                <a:ea typeface="Calibri" panose="020F0502020204030204" pitchFamily="34" charset="0"/>
                <a:cs typeface="Arial" panose="020B0604020202020204" pitchFamily="34" charset="0"/>
              </a:rPr>
              <a:t>–</a:t>
            </a:r>
            <a:r>
              <a:rPr lang="fr-FR" sz="900" dirty="0">
                <a:latin typeface="Arial" panose="020B0604020202020204" pitchFamily="34" charset="0"/>
                <a:cs typeface="Arial" panose="020B0604020202020204" pitchFamily="34" charset="0"/>
              </a:rPr>
              <a:t> 79 </a:t>
            </a:r>
            <a:r>
              <a:rPr lang="fr-FR" sz="900" dirty="0" err="1">
                <a:latin typeface="Arial" panose="020B0604020202020204" pitchFamily="34" charset="0"/>
                <a:cs typeface="Arial" panose="020B0604020202020204" pitchFamily="34" charset="0"/>
              </a:rPr>
              <a:t>females</a:t>
            </a:r>
            <a:r>
              <a:rPr lang="fr-FR" sz="900" dirty="0">
                <a:latin typeface="Arial" panose="020B0604020202020204" pitchFamily="34" charset="0"/>
                <a:cs typeface="Arial" panose="020B0604020202020204" pitchFamily="34" charset="0"/>
              </a:rPr>
              <a:t>)</a:t>
            </a:r>
          </a:p>
          <a:p>
            <a:pPr algn="r"/>
            <a:r>
              <a:rPr lang="fr-FR" sz="900" u="sng" dirty="0" err="1">
                <a:latin typeface="Arial" panose="020B0604020202020204" pitchFamily="34" charset="0"/>
                <a:cs typeface="Arial" panose="020B0604020202020204" pitchFamily="34" charset="0"/>
              </a:rPr>
              <a:t>Experiment</a:t>
            </a:r>
            <a:r>
              <a:rPr lang="fr-FR" sz="900" u="sng" dirty="0">
                <a:latin typeface="Arial" panose="020B0604020202020204" pitchFamily="34" charset="0"/>
                <a:cs typeface="Arial" panose="020B0604020202020204" pitchFamily="34" charset="0"/>
              </a:rPr>
              <a:t> 2 (March 2019):</a:t>
            </a:r>
          </a:p>
          <a:p>
            <a:pPr algn="r"/>
            <a:r>
              <a:rPr lang="fr-FR" sz="900" dirty="0">
                <a:latin typeface="Arial" panose="020B0604020202020204" pitchFamily="34" charset="0"/>
                <a:cs typeface="Arial" panose="020B0604020202020204" pitchFamily="34" charset="0"/>
              </a:rPr>
              <a:t>n=140; 3</a:t>
            </a:r>
            <a:r>
              <a:rPr lang="en-US" sz="900" dirty="0">
                <a:effectLst/>
                <a:latin typeface="Arial" panose="020B0604020202020204" pitchFamily="34" charset="0"/>
                <a:ea typeface="Calibri" panose="020F0502020204030204" pitchFamily="34" charset="0"/>
                <a:cs typeface="Arial" panose="020B0604020202020204" pitchFamily="34" charset="0"/>
              </a:rPr>
              <a:t> – </a:t>
            </a:r>
            <a:r>
              <a:rPr lang="fr-FR" sz="900" dirty="0">
                <a:latin typeface="Arial" panose="020B0604020202020204" pitchFamily="34" charset="0"/>
                <a:cs typeface="Arial" panose="020B0604020202020204" pitchFamily="34" charset="0"/>
              </a:rPr>
              <a:t>6 </a:t>
            </a:r>
            <a:r>
              <a:rPr lang="fr-FR" sz="900" dirty="0" err="1">
                <a:latin typeface="Arial" panose="020B0604020202020204" pitchFamily="34" charset="0"/>
                <a:cs typeface="Arial" panose="020B0604020202020204" pitchFamily="34" charset="0"/>
              </a:rPr>
              <a:t>years</a:t>
            </a:r>
            <a:r>
              <a:rPr lang="fr-FR" sz="900" dirty="0">
                <a:latin typeface="Arial" panose="020B0604020202020204" pitchFamily="34" charset="0"/>
                <a:cs typeface="Arial" panose="020B0604020202020204" pitchFamily="34" charset="0"/>
              </a:rPr>
              <a:t> </a:t>
            </a:r>
            <a:r>
              <a:rPr lang="fr-FR" sz="900" dirty="0" err="1">
                <a:latin typeface="Arial" panose="020B0604020202020204" pitchFamily="34" charset="0"/>
                <a:cs typeface="Arial" panose="020B0604020202020204" pitchFamily="34" charset="0"/>
              </a:rPr>
              <a:t>old</a:t>
            </a:r>
            <a:r>
              <a:rPr lang="fr-FR" sz="900" dirty="0">
                <a:latin typeface="Arial" panose="020B0604020202020204" pitchFamily="34" charset="0"/>
                <a:cs typeface="Arial" panose="020B0604020202020204" pitchFamily="34" charset="0"/>
              </a:rPr>
              <a:t> </a:t>
            </a:r>
          </a:p>
          <a:p>
            <a:pPr algn="r"/>
            <a:r>
              <a:rPr lang="fr-FR" sz="900" dirty="0">
                <a:latin typeface="Arial" panose="020B0604020202020204" pitchFamily="34" charset="0"/>
                <a:cs typeface="Arial" panose="020B0604020202020204" pitchFamily="34" charset="0"/>
              </a:rPr>
              <a:t>(84 males </a:t>
            </a:r>
            <a:r>
              <a:rPr lang="en-US" sz="900" dirty="0">
                <a:effectLst/>
                <a:latin typeface="Arial" panose="020B0604020202020204" pitchFamily="34" charset="0"/>
                <a:ea typeface="Calibri" panose="020F0502020204030204" pitchFamily="34" charset="0"/>
                <a:cs typeface="Arial" panose="020B0604020202020204" pitchFamily="34" charset="0"/>
              </a:rPr>
              <a:t>–</a:t>
            </a:r>
            <a:r>
              <a:rPr lang="fr-FR" sz="900" dirty="0">
                <a:latin typeface="Arial" panose="020B0604020202020204" pitchFamily="34" charset="0"/>
                <a:cs typeface="Arial" panose="020B0604020202020204" pitchFamily="34" charset="0"/>
              </a:rPr>
              <a:t> 56 </a:t>
            </a:r>
            <a:r>
              <a:rPr lang="fr-FR" sz="900" dirty="0" err="1">
                <a:latin typeface="Arial" panose="020B0604020202020204" pitchFamily="34" charset="0"/>
                <a:cs typeface="Arial" panose="020B0604020202020204" pitchFamily="34" charset="0"/>
              </a:rPr>
              <a:t>females</a:t>
            </a:r>
            <a:r>
              <a:rPr lang="fr-FR" sz="900" dirty="0">
                <a:latin typeface="Arial" panose="020B0604020202020204" pitchFamily="34" charset="0"/>
                <a:cs typeface="Arial" panose="020B0604020202020204" pitchFamily="34" charset="0"/>
              </a:rPr>
              <a:t>)</a:t>
            </a:r>
          </a:p>
        </p:txBody>
      </p:sp>
      <p:sp>
        <p:nvSpPr>
          <p:cNvPr id="34" name="ZoneTexte 33"/>
          <p:cNvSpPr txBox="1"/>
          <p:nvPr/>
        </p:nvSpPr>
        <p:spPr>
          <a:xfrm>
            <a:off x="2195688" y="4133089"/>
            <a:ext cx="420308"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N/A</a:t>
            </a:r>
          </a:p>
        </p:txBody>
      </p:sp>
      <p:sp>
        <p:nvSpPr>
          <p:cNvPr id="35" name="ZoneTexte 34"/>
          <p:cNvSpPr txBox="1"/>
          <p:nvPr/>
        </p:nvSpPr>
        <p:spPr>
          <a:xfrm>
            <a:off x="3065745" y="4133089"/>
            <a:ext cx="529312"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0 min</a:t>
            </a:r>
          </a:p>
        </p:txBody>
      </p:sp>
      <p:sp>
        <p:nvSpPr>
          <p:cNvPr id="36" name="ZoneTexte 35"/>
          <p:cNvSpPr txBox="1"/>
          <p:nvPr/>
        </p:nvSpPr>
        <p:spPr>
          <a:xfrm>
            <a:off x="3846684" y="4133089"/>
            <a:ext cx="731290"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1 </a:t>
            </a:r>
            <a:r>
              <a:rPr lang="en-US" sz="1050" dirty="0">
                <a:effectLst/>
                <a:latin typeface="Arial" panose="020B0604020202020204" pitchFamily="34" charset="0"/>
                <a:ea typeface="Calibri" panose="020F0502020204030204" pitchFamily="34" charset="0"/>
                <a:cs typeface="Arial" panose="020B0604020202020204" pitchFamily="34" charset="0"/>
              </a:rPr>
              <a:t>–</a:t>
            </a:r>
            <a:r>
              <a:rPr lang="fr-FR" sz="1050" dirty="0">
                <a:latin typeface="Arial" panose="020B0604020202020204" pitchFamily="34" charset="0"/>
                <a:cs typeface="Arial" panose="020B0604020202020204" pitchFamily="34" charset="0"/>
              </a:rPr>
              <a:t> 1.5 h</a:t>
            </a:r>
          </a:p>
        </p:txBody>
      </p:sp>
      <p:sp>
        <p:nvSpPr>
          <p:cNvPr id="39" name="ZoneTexte 38"/>
          <p:cNvSpPr txBox="1"/>
          <p:nvPr/>
        </p:nvSpPr>
        <p:spPr>
          <a:xfrm>
            <a:off x="4860067" y="4133089"/>
            <a:ext cx="380232"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4 h</a:t>
            </a:r>
          </a:p>
        </p:txBody>
      </p:sp>
      <p:sp>
        <p:nvSpPr>
          <p:cNvPr id="40" name="ZoneTexte 39"/>
          <p:cNvSpPr txBox="1"/>
          <p:nvPr/>
        </p:nvSpPr>
        <p:spPr>
          <a:xfrm>
            <a:off x="5727431" y="4133089"/>
            <a:ext cx="380232"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6 h</a:t>
            </a:r>
          </a:p>
        </p:txBody>
      </p:sp>
      <p:sp>
        <p:nvSpPr>
          <p:cNvPr id="41" name="ZoneTexte 40"/>
          <p:cNvSpPr txBox="1"/>
          <p:nvPr/>
        </p:nvSpPr>
        <p:spPr>
          <a:xfrm>
            <a:off x="6594795" y="4133089"/>
            <a:ext cx="458780"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10 h</a:t>
            </a:r>
          </a:p>
        </p:txBody>
      </p:sp>
      <p:sp>
        <p:nvSpPr>
          <p:cNvPr id="42" name="ZoneTexte 41"/>
          <p:cNvSpPr txBox="1"/>
          <p:nvPr/>
        </p:nvSpPr>
        <p:spPr>
          <a:xfrm>
            <a:off x="7448963" y="4133089"/>
            <a:ext cx="458780"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16 h</a:t>
            </a:r>
          </a:p>
        </p:txBody>
      </p:sp>
      <p:sp>
        <p:nvSpPr>
          <p:cNvPr id="43" name="ZoneTexte 42"/>
          <p:cNvSpPr txBox="1"/>
          <p:nvPr/>
        </p:nvSpPr>
        <p:spPr>
          <a:xfrm>
            <a:off x="8341141" y="4133089"/>
            <a:ext cx="458780"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24 h</a:t>
            </a:r>
          </a:p>
        </p:txBody>
      </p:sp>
      <p:sp>
        <p:nvSpPr>
          <p:cNvPr id="44" name="ZoneTexte 43"/>
          <p:cNvSpPr txBox="1"/>
          <p:nvPr/>
        </p:nvSpPr>
        <p:spPr>
          <a:xfrm>
            <a:off x="9434124" y="4133089"/>
            <a:ext cx="458780"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20 d</a:t>
            </a:r>
          </a:p>
        </p:txBody>
      </p:sp>
      <p:cxnSp>
        <p:nvCxnSpPr>
          <p:cNvPr id="47" name="Connecteur droit 46"/>
          <p:cNvCxnSpPr/>
          <p:nvPr/>
        </p:nvCxnSpPr>
        <p:spPr>
          <a:xfrm>
            <a:off x="2852108" y="1321724"/>
            <a:ext cx="0" cy="1213474"/>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rot="16200000">
            <a:off x="2331901" y="2791810"/>
            <a:ext cx="946093" cy="261610"/>
          </a:xfrm>
          <a:prstGeom prst="rect">
            <a:avLst/>
          </a:prstGeom>
          <a:noFill/>
        </p:spPr>
        <p:txBody>
          <a:bodyPr wrap="none" rtlCol="0">
            <a:spAutoFit/>
          </a:bodyPr>
          <a:lstStyle/>
          <a:p>
            <a:r>
              <a:rPr lang="fr-FR" sz="1100" dirty="0" err="1">
                <a:solidFill>
                  <a:srgbClr val="FF0000"/>
                </a:solidFill>
                <a:latin typeface="Arial" panose="020B0604020202020204" pitchFamily="34" charset="0"/>
                <a:cs typeface="Arial" panose="020B0604020202020204" pitchFamily="34" charset="0"/>
              </a:rPr>
              <a:t>Fertilization</a:t>
            </a:r>
            <a:r>
              <a:rPr lang="fr-FR" sz="1100" dirty="0">
                <a:solidFill>
                  <a:srgbClr val="FF0000"/>
                </a:solidFill>
                <a:latin typeface="Arial" panose="020B0604020202020204" pitchFamily="34" charset="0"/>
                <a:cs typeface="Arial" panose="020B0604020202020204" pitchFamily="34" charset="0"/>
              </a:rPr>
              <a:t> </a:t>
            </a:r>
          </a:p>
        </p:txBody>
      </p:sp>
      <p:cxnSp>
        <p:nvCxnSpPr>
          <p:cNvPr id="49" name="Connecteur droit 48"/>
          <p:cNvCxnSpPr/>
          <p:nvPr/>
        </p:nvCxnSpPr>
        <p:spPr>
          <a:xfrm>
            <a:off x="1993853" y="1320119"/>
            <a:ext cx="0" cy="1213474"/>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rot="16200000">
            <a:off x="1387277" y="2904661"/>
            <a:ext cx="1180131" cy="261610"/>
          </a:xfrm>
          <a:prstGeom prst="rect">
            <a:avLst/>
          </a:prstGeom>
          <a:noFill/>
        </p:spPr>
        <p:txBody>
          <a:bodyPr wrap="none" rtlCol="0">
            <a:spAutoFit/>
          </a:bodyPr>
          <a:lstStyle/>
          <a:p>
            <a:r>
              <a:rPr lang="fr-FR" sz="1100" dirty="0" err="1">
                <a:solidFill>
                  <a:srgbClr val="FF0000"/>
                </a:solidFill>
                <a:latin typeface="Arial" panose="020B0604020202020204" pitchFamily="34" charset="0"/>
                <a:cs typeface="Arial" panose="020B0604020202020204" pitchFamily="34" charset="0"/>
              </a:rPr>
              <a:t>Gonad</a:t>
            </a:r>
            <a:r>
              <a:rPr lang="fr-FR" sz="1100" dirty="0">
                <a:solidFill>
                  <a:srgbClr val="FF0000"/>
                </a:solidFill>
                <a:latin typeface="Arial" panose="020B0604020202020204" pitchFamily="34" charset="0"/>
                <a:cs typeface="Arial" panose="020B0604020202020204" pitchFamily="34" charset="0"/>
              </a:rPr>
              <a:t> stripping</a:t>
            </a:r>
          </a:p>
        </p:txBody>
      </p:sp>
      <p:sp>
        <p:nvSpPr>
          <p:cNvPr id="51" name="ZoneTexte 50"/>
          <p:cNvSpPr txBox="1"/>
          <p:nvPr/>
        </p:nvSpPr>
        <p:spPr>
          <a:xfrm>
            <a:off x="138404" y="4580876"/>
            <a:ext cx="1486304" cy="253916"/>
          </a:xfrm>
          <a:prstGeom prst="rect">
            <a:avLst/>
          </a:prstGeom>
          <a:noFill/>
        </p:spPr>
        <p:txBody>
          <a:bodyPr wrap="none" rtlCol="0">
            <a:spAutoFit/>
          </a:bodyPr>
          <a:lstStyle/>
          <a:p>
            <a:r>
              <a:rPr lang="fr-FR" sz="1050" b="1" i="1" u="sng" dirty="0" err="1">
                <a:latin typeface="Arial" panose="020B0604020202020204" pitchFamily="34" charset="0"/>
                <a:cs typeface="Arial" panose="020B0604020202020204" pitchFamily="34" charset="0"/>
              </a:rPr>
              <a:t>Amount</a:t>
            </a:r>
            <a:r>
              <a:rPr lang="fr-FR" sz="1050" b="1" i="1" u="sng" dirty="0">
                <a:latin typeface="Arial" panose="020B0604020202020204" pitchFamily="34" charset="0"/>
                <a:cs typeface="Arial" panose="020B0604020202020204" pitchFamily="34" charset="0"/>
              </a:rPr>
              <a:t> per </a:t>
            </a:r>
            <a:r>
              <a:rPr lang="fr-FR" sz="1050" b="1" i="1" u="sng" dirty="0" err="1">
                <a:latin typeface="Arial" panose="020B0604020202020204" pitchFamily="34" charset="0"/>
                <a:cs typeface="Arial" panose="020B0604020202020204" pitchFamily="34" charset="0"/>
              </a:rPr>
              <a:t>sample</a:t>
            </a:r>
            <a:r>
              <a:rPr lang="fr-FR" sz="1050" b="1" i="1" u="sng" dirty="0">
                <a:latin typeface="Arial" panose="020B0604020202020204" pitchFamily="34" charset="0"/>
                <a:cs typeface="Arial" panose="020B0604020202020204" pitchFamily="34" charset="0"/>
              </a:rPr>
              <a:t>:</a:t>
            </a:r>
          </a:p>
        </p:txBody>
      </p:sp>
      <p:sp>
        <p:nvSpPr>
          <p:cNvPr id="52" name="ZoneTexte 51"/>
          <p:cNvSpPr txBox="1"/>
          <p:nvPr/>
        </p:nvSpPr>
        <p:spPr>
          <a:xfrm>
            <a:off x="2092044" y="4580876"/>
            <a:ext cx="704039"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1 million</a:t>
            </a:r>
          </a:p>
        </p:txBody>
      </p:sp>
      <p:cxnSp>
        <p:nvCxnSpPr>
          <p:cNvPr id="53" name="Connecteur droit 52"/>
          <p:cNvCxnSpPr/>
          <p:nvPr/>
        </p:nvCxnSpPr>
        <p:spPr>
          <a:xfrm>
            <a:off x="9030103" y="1321723"/>
            <a:ext cx="0" cy="1213474"/>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rot="16200000">
            <a:off x="8585266" y="2707171"/>
            <a:ext cx="872355" cy="430887"/>
          </a:xfrm>
          <a:prstGeom prst="rect">
            <a:avLst/>
          </a:prstGeom>
          <a:noFill/>
        </p:spPr>
        <p:txBody>
          <a:bodyPr wrap="none" rtlCol="0">
            <a:spAutoFit/>
          </a:bodyPr>
          <a:lstStyle/>
          <a:p>
            <a:r>
              <a:rPr lang="fr-FR" sz="1100" dirty="0" err="1">
                <a:solidFill>
                  <a:srgbClr val="FF0000"/>
                </a:solidFill>
                <a:latin typeface="Arial" panose="020B0604020202020204" pitchFamily="34" charset="0"/>
                <a:cs typeface="Arial" panose="020B0604020202020204" pitchFamily="34" charset="0"/>
              </a:rPr>
              <a:t>Larval</a:t>
            </a:r>
            <a:r>
              <a:rPr lang="fr-FR" sz="1100" dirty="0">
                <a:solidFill>
                  <a:srgbClr val="FF0000"/>
                </a:solidFill>
                <a:latin typeface="Arial" panose="020B0604020202020204" pitchFamily="34" charset="0"/>
                <a:cs typeface="Arial" panose="020B0604020202020204" pitchFamily="34" charset="0"/>
              </a:rPr>
              <a:t> </a:t>
            </a:r>
          </a:p>
          <a:p>
            <a:r>
              <a:rPr lang="fr-FR" sz="1100" dirty="0" err="1">
                <a:solidFill>
                  <a:srgbClr val="FF0000"/>
                </a:solidFill>
                <a:latin typeface="Arial" panose="020B0604020202020204" pitchFamily="34" charset="0"/>
                <a:cs typeface="Arial" panose="020B0604020202020204" pitchFamily="34" charset="0"/>
              </a:rPr>
              <a:t>settlement</a:t>
            </a:r>
            <a:r>
              <a:rPr lang="fr-FR" sz="1100" dirty="0">
                <a:solidFill>
                  <a:srgbClr val="FF0000"/>
                </a:solidFill>
                <a:latin typeface="Arial" panose="020B0604020202020204" pitchFamily="34" charset="0"/>
                <a:cs typeface="Arial" panose="020B0604020202020204" pitchFamily="34" charset="0"/>
              </a:rPr>
              <a:t> </a:t>
            </a:r>
          </a:p>
        </p:txBody>
      </p:sp>
      <p:sp>
        <p:nvSpPr>
          <p:cNvPr id="55" name="ZoneTexte 54"/>
          <p:cNvSpPr txBox="1"/>
          <p:nvPr/>
        </p:nvSpPr>
        <p:spPr>
          <a:xfrm>
            <a:off x="9345958" y="4580876"/>
            <a:ext cx="654346"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100 mg</a:t>
            </a:r>
          </a:p>
        </p:txBody>
      </p:sp>
      <p:sp>
        <p:nvSpPr>
          <p:cNvPr id="56" name="ZoneTexte 55"/>
          <p:cNvSpPr txBox="1"/>
          <p:nvPr/>
        </p:nvSpPr>
        <p:spPr>
          <a:xfrm>
            <a:off x="10544203" y="4580876"/>
            <a:ext cx="654346"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100 mg</a:t>
            </a:r>
          </a:p>
        </p:txBody>
      </p:sp>
      <p:sp>
        <p:nvSpPr>
          <p:cNvPr id="57" name="ZoneTexte 56"/>
          <p:cNvSpPr txBox="1"/>
          <p:nvPr/>
        </p:nvSpPr>
        <p:spPr>
          <a:xfrm>
            <a:off x="2980786" y="4580876"/>
            <a:ext cx="704039"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1 million</a:t>
            </a:r>
          </a:p>
        </p:txBody>
      </p:sp>
      <p:sp>
        <p:nvSpPr>
          <p:cNvPr id="58" name="ZoneTexte 57"/>
          <p:cNvSpPr txBox="1"/>
          <p:nvPr/>
        </p:nvSpPr>
        <p:spPr>
          <a:xfrm>
            <a:off x="3833058" y="4580876"/>
            <a:ext cx="704039"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1 million</a:t>
            </a:r>
          </a:p>
        </p:txBody>
      </p:sp>
      <p:sp>
        <p:nvSpPr>
          <p:cNvPr id="59" name="ZoneTexte 58"/>
          <p:cNvSpPr txBox="1"/>
          <p:nvPr/>
        </p:nvSpPr>
        <p:spPr>
          <a:xfrm>
            <a:off x="4702973" y="4580876"/>
            <a:ext cx="704039"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1 million</a:t>
            </a:r>
          </a:p>
        </p:txBody>
      </p:sp>
      <p:sp>
        <p:nvSpPr>
          <p:cNvPr id="60" name="ZoneTexte 59"/>
          <p:cNvSpPr txBox="1"/>
          <p:nvPr/>
        </p:nvSpPr>
        <p:spPr>
          <a:xfrm>
            <a:off x="5570337" y="4580876"/>
            <a:ext cx="704039"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1 million</a:t>
            </a:r>
          </a:p>
        </p:txBody>
      </p:sp>
      <p:sp>
        <p:nvSpPr>
          <p:cNvPr id="61" name="ZoneTexte 60"/>
          <p:cNvSpPr txBox="1"/>
          <p:nvPr/>
        </p:nvSpPr>
        <p:spPr>
          <a:xfrm>
            <a:off x="6473768" y="4580876"/>
            <a:ext cx="704039"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1 million</a:t>
            </a:r>
          </a:p>
        </p:txBody>
      </p:sp>
      <p:sp>
        <p:nvSpPr>
          <p:cNvPr id="62" name="ZoneTexte 61"/>
          <p:cNvSpPr txBox="1"/>
          <p:nvPr/>
        </p:nvSpPr>
        <p:spPr>
          <a:xfrm>
            <a:off x="7327936" y="4580876"/>
            <a:ext cx="704039"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1 million</a:t>
            </a:r>
          </a:p>
        </p:txBody>
      </p:sp>
      <p:sp>
        <p:nvSpPr>
          <p:cNvPr id="63" name="ZoneTexte 62"/>
          <p:cNvSpPr txBox="1"/>
          <p:nvPr/>
        </p:nvSpPr>
        <p:spPr>
          <a:xfrm>
            <a:off x="8218172" y="4580876"/>
            <a:ext cx="704039"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1 million</a:t>
            </a:r>
          </a:p>
        </p:txBody>
      </p:sp>
      <p:sp>
        <p:nvSpPr>
          <p:cNvPr id="65" name="ZoneTexte 64"/>
          <p:cNvSpPr txBox="1"/>
          <p:nvPr/>
        </p:nvSpPr>
        <p:spPr>
          <a:xfrm>
            <a:off x="138404" y="3691734"/>
            <a:ext cx="2081019" cy="577081"/>
          </a:xfrm>
          <a:prstGeom prst="rect">
            <a:avLst/>
          </a:prstGeom>
          <a:noFill/>
        </p:spPr>
        <p:txBody>
          <a:bodyPr wrap="none" rtlCol="0">
            <a:spAutoFit/>
          </a:bodyPr>
          <a:lstStyle/>
          <a:p>
            <a:r>
              <a:rPr lang="fr-FR" sz="1050" b="1" i="1" u="sng" dirty="0">
                <a:latin typeface="Arial" panose="020B0604020202020204" pitchFamily="34" charset="0"/>
                <a:cs typeface="Arial" panose="020B0604020202020204" pitchFamily="34" charset="0"/>
              </a:rPr>
              <a:t>Water volume:</a:t>
            </a:r>
          </a:p>
          <a:p>
            <a:r>
              <a:rPr lang="fr-FR" sz="1050" dirty="0">
                <a:latin typeface="Arial" panose="020B0604020202020204" pitchFamily="34" charset="0"/>
                <a:cs typeface="Arial" panose="020B0604020202020204" pitchFamily="34" charset="0"/>
              </a:rPr>
              <a:t>(UV</a:t>
            </a:r>
            <a:r>
              <a:rPr lang="en-US" sz="1050" dirty="0">
                <a:effectLst/>
                <a:latin typeface="Arial" panose="020B0604020202020204" pitchFamily="34" charset="0"/>
                <a:ea typeface="Calibri" panose="020F0502020204030204" pitchFamily="34" charset="0"/>
                <a:cs typeface="Arial" panose="020B0604020202020204" pitchFamily="34" charset="0"/>
              </a:rPr>
              <a:t>–</a:t>
            </a:r>
            <a:r>
              <a:rPr lang="fr-FR" sz="1050" dirty="0" err="1">
                <a:latin typeface="Arial" panose="020B0604020202020204" pitchFamily="34" charset="0"/>
                <a:cs typeface="Arial" panose="020B0604020202020204" pitchFamily="34" charset="0"/>
              </a:rPr>
              <a:t>treated</a:t>
            </a:r>
            <a:r>
              <a:rPr lang="fr-FR" sz="1050" dirty="0">
                <a:latin typeface="Arial" panose="020B0604020202020204" pitchFamily="34" charset="0"/>
                <a:cs typeface="Arial" panose="020B0604020202020204" pitchFamily="34" charset="0"/>
              </a:rPr>
              <a:t>, 1µm </a:t>
            </a:r>
            <a:r>
              <a:rPr lang="fr-FR" sz="1050" dirty="0" err="1">
                <a:latin typeface="Arial" panose="020B0604020202020204" pitchFamily="34" charset="0"/>
                <a:cs typeface="Arial" panose="020B0604020202020204" pitchFamily="34" charset="0"/>
              </a:rPr>
              <a:t>filtered</a:t>
            </a:r>
            <a:r>
              <a:rPr lang="fr-FR" sz="1050" dirty="0">
                <a:latin typeface="Arial" panose="020B0604020202020204" pitchFamily="34" charset="0"/>
                <a:cs typeface="Arial" panose="020B0604020202020204" pitchFamily="34" charset="0"/>
              </a:rPr>
              <a:t> SSW)</a:t>
            </a:r>
          </a:p>
          <a:p>
            <a:endParaRPr lang="fr-FR" sz="1050" b="1" i="1" u="sng" dirty="0">
              <a:latin typeface="Arial" panose="020B0604020202020204" pitchFamily="34" charset="0"/>
              <a:cs typeface="Arial" panose="020B0604020202020204" pitchFamily="34" charset="0"/>
            </a:endParaRPr>
          </a:p>
        </p:txBody>
      </p:sp>
      <p:sp>
        <p:nvSpPr>
          <p:cNvPr id="66" name="ZoneTexte 65"/>
          <p:cNvSpPr txBox="1"/>
          <p:nvPr/>
        </p:nvSpPr>
        <p:spPr>
          <a:xfrm>
            <a:off x="2259808" y="3689444"/>
            <a:ext cx="333746"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5 l</a:t>
            </a:r>
          </a:p>
        </p:txBody>
      </p:sp>
      <p:sp>
        <p:nvSpPr>
          <p:cNvPr id="70" name="ZoneTexte 69"/>
          <p:cNvSpPr txBox="1"/>
          <p:nvPr/>
        </p:nvSpPr>
        <p:spPr>
          <a:xfrm>
            <a:off x="5694102" y="3689444"/>
            <a:ext cx="1297150"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150 l, </a:t>
            </a:r>
            <a:r>
              <a:rPr lang="fr-FR" sz="1050" dirty="0" err="1">
                <a:latin typeface="Arial" panose="020B0604020202020204" pitchFamily="34" charset="0"/>
                <a:cs typeface="Arial" panose="020B0604020202020204" pitchFamily="34" charset="0"/>
              </a:rPr>
              <a:t>oxygenated</a:t>
            </a:r>
            <a:endParaRPr lang="fr-FR" sz="1050" dirty="0">
              <a:latin typeface="Arial" panose="020B0604020202020204" pitchFamily="34" charset="0"/>
              <a:cs typeface="Arial" panose="020B0604020202020204" pitchFamily="34" charset="0"/>
            </a:endParaRPr>
          </a:p>
        </p:txBody>
      </p:sp>
      <p:sp>
        <p:nvSpPr>
          <p:cNvPr id="74" name="ZoneTexte 73"/>
          <p:cNvSpPr txBox="1"/>
          <p:nvPr/>
        </p:nvSpPr>
        <p:spPr>
          <a:xfrm>
            <a:off x="9651490" y="3691734"/>
            <a:ext cx="1465466" cy="261610"/>
          </a:xfrm>
          <a:prstGeom prst="rect">
            <a:avLst/>
          </a:prstGeom>
          <a:noFill/>
        </p:spPr>
        <p:txBody>
          <a:bodyPr wrap="none" rtlCol="0">
            <a:spAutoFit/>
          </a:bodyPr>
          <a:lstStyle/>
          <a:p>
            <a:r>
              <a:rPr lang="fr-FR" sz="1050" dirty="0" err="1">
                <a:latin typeface="Arial" panose="020B0604020202020204" pitchFamily="34" charset="0"/>
                <a:cs typeface="Arial" panose="020B0604020202020204" pitchFamily="34" charset="0"/>
              </a:rPr>
              <a:t>Downwelling</a:t>
            </a:r>
            <a:r>
              <a:rPr lang="fr-FR" sz="1050" dirty="0">
                <a:latin typeface="Arial" panose="020B0604020202020204" pitchFamily="34" charset="0"/>
                <a:cs typeface="Arial" panose="020B0604020202020204" pitchFamily="34" charset="0"/>
              </a:rPr>
              <a:t> system</a:t>
            </a:r>
          </a:p>
        </p:txBody>
      </p:sp>
      <p:cxnSp>
        <p:nvCxnSpPr>
          <p:cNvPr id="75" name="Connecteur droit 74"/>
          <p:cNvCxnSpPr/>
          <p:nvPr/>
        </p:nvCxnSpPr>
        <p:spPr>
          <a:xfrm>
            <a:off x="10308660" y="1320120"/>
            <a:ext cx="0" cy="1213474"/>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6" name="ZoneTexte 75"/>
          <p:cNvSpPr txBox="1"/>
          <p:nvPr/>
        </p:nvSpPr>
        <p:spPr>
          <a:xfrm rot="16200000">
            <a:off x="9717955" y="2900788"/>
            <a:ext cx="1148071" cy="261610"/>
          </a:xfrm>
          <a:prstGeom prst="rect">
            <a:avLst/>
          </a:prstGeom>
          <a:noFill/>
        </p:spPr>
        <p:txBody>
          <a:bodyPr wrap="none" rtlCol="0">
            <a:spAutoFit/>
          </a:bodyPr>
          <a:lstStyle/>
          <a:p>
            <a:r>
              <a:rPr lang="fr-FR" sz="1100" dirty="0">
                <a:solidFill>
                  <a:srgbClr val="FF0000"/>
                </a:solidFill>
                <a:latin typeface="Arial" panose="020B0604020202020204" pitchFamily="34" charset="0"/>
                <a:cs typeface="Arial" panose="020B0604020202020204" pitchFamily="34" charset="0"/>
              </a:rPr>
              <a:t>Metamorphosis</a:t>
            </a:r>
          </a:p>
        </p:txBody>
      </p:sp>
      <p:sp>
        <p:nvSpPr>
          <p:cNvPr id="77" name="ZoneTexte 76"/>
          <p:cNvSpPr txBox="1"/>
          <p:nvPr/>
        </p:nvSpPr>
        <p:spPr>
          <a:xfrm>
            <a:off x="10633171" y="4138668"/>
            <a:ext cx="458780" cy="261610"/>
          </a:xfrm>
          <a:prstGeom prst="rect">
            <a:avLst/>
          </a:prstGeom>
          <a:noFill/>
        </p:spPr>
        <p:txBody>
          <a:bodyPr wrap="none" rtlCol="0">
            <a:spAutoFit/>
          </a:bodyPr>
          <a:lstStyle/>
          <a:p>
            <a:r>
              <a:rPr lang="fr-FR" sz="1050" dirty="0">
                <a:latin typeface="Arial" panose="020B0604020202020204" pitchFamily="34" charset="0"/>
                <a:cs typeface="Arial" panose="020B0604020202020204" pitchFamily="34" charset="0"/>
              </a:rPr>
              <a:t>25 d</a:t>
            </a:r>
          </a:p>
        </p:txBody>
      </p:sp>
      <p:cxnSp>
        <p:nvCxnSpPr>
          <p:cNvPr id="79" name="Connecteur droit 78"/>
          <p:cNvCxnSpPr>
            <a:endCxn id="70" idx="1"/>
          </p:cNvCxnSpPr>
          <p:nvPr/>
        </p:nvCxnSpPr>
        <p:spPr>
          <a:xfrm>
            <a:off x="3319180" y="3820249"/>
            <a:ext cx="23749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necteur droit 80"/>
          <p:cNvCxnSpPr>
            <a:stCxn id="70" idx="3"/>
          </p:cNvCxnSpPr>
          <p:nvPr/>
        </p:nvCxnSpPr>
        <p:spPr>
          <a:xfrm>
            <a:off x="6991252" y="3820249"/>
            <a:ext cx="203885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0946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20599</TotalTime>
  <Words>2320</Words>
  <Application>Microsoft Office PowerPoint</Application>
  <PresentationFormat>Custom</PresentationFormat>
  <Paragraphs>550</Paragraphs>
  <Slides>9</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Thème Office</vt:lpstr>
      <vt:lpstr>Prism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Universite de Caen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lorane Le Franc</dc:creator>
  <cp:lastModifiedBy>Hasini Kumar</cp:lastModifiedBy>
  <cp:revision>266</cp:revision>
  <dcterms:created xsi:type="dcterms:W3CDTF">2021-01-16T13:53:36Z</dcterms:created>
  <dcterms:modified xsi:type="dcterms:W3CDTF">2023-11-28T06:11:03Z</dcterms:modified>
</cp:coreProperties>
</file>