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5FBAB4-5735-46A1-85DF-70D5F20E6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EB02B2E-F453-44E9-8A54-DB8992BF77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F708FC2-D83E-4DCA-ADDA-856BACD52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B24E25-E368-4317-851F-92C36A1F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2081E9C-58A5-4260-9BD7-3DB7A178E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2398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F6CA14-5ECC-4F05-A2FD-5B4A65A5A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80E6717-C510-4729-BEEC-430C80B68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FFBB89-3394-4188-81E2-4715F224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E169F12-A5B6-4674-915F-1B9CBBD2A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4E085C-2230-4C0A-9652-F283B9353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03126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79DE2A5-87AF-40D4-A22C-7C5DC985E2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D0D538-506E-4806-BEBA-080718134D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CFAAD4D-2DAF-4351-8822-EB7153C7B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D2EF09-552F-456F-8186-F5140A7D0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8A475B0-B6F0-4846-A482-9CF7ADF1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268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9ECE37-38A5-4874-AF8C-283772AEE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8241F65-4B32-48B4-A6B6-DE9550E9DD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D1B560-34C7-463C-8D8B-8E7B9E79E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80454A-808C-4C34-BB44-10174E92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DB5534-CFDA-4D81-85DC-B562898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7503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74A5F8-920C-4463-9415-E986F1861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C23C69-D085-4BA6-9576-E85283AA34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FC46BA-32A8-4EDC-94AB-C9E53EC22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11A44F-709A-4508-B7E9-3EC901713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0EBEE7-B644-4805-BB36-E98A6A34E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350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12EAB0-748A-4761-A272-44FAA8E17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23C17FB-E788-4E0D-A36D-8E0B394211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93909DD-E7E1-4371-BDD2-F64518D1E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8CD32B9-EFAF-4FF1-884E-886058B2C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11056AD-745D-4808-93C9-F6F8CC207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8301872-73E9-4D6A-9A07-43A4CC1CB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22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013F6B-41EE-46FA-8016-086C539122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798FE7F-6C8D-4ABC-9699-1BD1AC832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57D7379-8278-4E3D-83DD-FC9DC8BC4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4A3E9C8-A3DC-4CBD-A47F-527EEBA8B6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29DC186-8EF6-4631-900B-3860121839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E935D46-5E20-4A33-B032-CD4C650FD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CFD306A-1F88-472F-9E94-60909930B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018E985-836B-4B6C-99E9-6ABB329E7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392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65F92B-B4A0-478E-9146-C95B19E00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437C128-663E-4559-B66E-FA5262148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25DF8B4-3308-43D9-86E8-F551DBE54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EF7E355-DDBD-40BA-A7C0-4A5518217F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8311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0E4F9D0-71FF-4298-94CE-F2D8CEDE3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EE7C3DFE-3311-4C40-B526-6A6E2B20B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26B65C5-1370-4662-BAFA-075104D76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058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384796-5854-442F-8D2F-B0E2392E0A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1091381-E4D8-48B6-91F5-F76F28AFA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952685C-DBCF-486A-A64B-160BE7A7D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F3FD65-1DC0-4484-86F9-6439A88E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C1DBE62-5FDA-4F64-AF56-506B42562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807644F-3B77-468E-A452-07245E7CA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4604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D43B64-A838-4EFC-971B-9F8D6F793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8B9CD6E-0B9D-4216-86A6-C8E279CED6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6C8466F-97C8-4607-A293-8EC517B869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9DC9421-9998-4A3E-819E-415DBF6B5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19B9B1-6314-4633-890D-BCD6FDA85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A10B025-8564-4466-8530-AA52E9EF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31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2A29536-F71E-4B5E-B77D-C128EB552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055F6F1-97DE-4D3E-A137-EFCA49999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A8B83FB-5E95-4F20-8199-477667A7B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9A930-2EBD-4106-AB97-162708651ADE}" type="datetimeFigureOut">
              <a:rPr lang="fr-FR" smtClean="0"/>
              <a:t>04/12/2022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A74992-D776-4129-A726-C0E7FF0542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E0E7D46-CBD8-44D4-82F2-FFE48BBC8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EC0FC-EEAF-4682-892E-8E9FF91218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465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microsoft.com/office/2007/relationships/hdphoto" Target="../media/hdphoto3.wdp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5" Type="http://schemas.openxmlformats.org/officeDocument/2006/relationships/image" Target="../media/image12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microsoft.com/office/2007/relationships/hdphoto" Target="../media/hdphoto2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Flèche droite 44"/>
          <p:cNvSpPr/>
          <p:nvPr/>
        </p:nvSpPr>
        <p:spPr>
          <a:xfrm>
            <a:off x="2008769" y="1742210"/>
            <a:ext cx="9496046" cy="2827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 descr="huitre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069776" y="1460315"/>
            <a:ext cx="710681" cy="803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81678" y="1638118"/>
            <a:ext cx="475004" cy="42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Groupe 28"/>
          <p:cNvGrpSpPr/>
          <p:nvPr/>
        </p:nvGrpSpPr>
        <p:grpSpPr>
          <a:xfrm>
            <a:off x="3971913" y="1210628"/>
            <a:ext cx="416722" cy="1324570"/>
            <a:chOff x="3755348" y="1127498"/>
            <a:chExt cx="416722" cy="1324570"/>
          </a:xfrm>
        </p:grpSpPr>
        <p:pic>
          <p:nvPicPr>
            <p:cNvPr id="7" name="Picture 7"/>
            <p:cNvPicPr>
              <a:picLocks noChangeAspect="1" noChangeArrowheads="1"/>
            </p:cNvPicPr>
            <p:nvPr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5348" y="1127498"/>
              <a:ext cx="416722" cy="3868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7"/>
            <p:cNvPicPr>
              <a:picLocks noChangeAspect="1" noChangeArrowheads="1"/>
            </p:cNvPicPr>
            <p:nvPr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5348" y="1612469"/>
              <a:ext cx="416722" cy="3678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8"/>
            <p:cNvPicPr>
              <a:picLocks noChangeAspect="1" noChangeArrowheads="1"/>
            </p:cNvPicPr>
            <p:nvPr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312" y="2067937"/>
              <a:ext cx="354795" cy="3841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3866" y="1635342"/>
            <a:ext cx="475005" cy="432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8"/>
          <p:cNvPicPr>
            <a:picLocks noChangeAspect="1" noChangeArrowheads="1"/>
          </p:cNvPicPr>
          <p:nvPr/>
        </p:nvPicPr>
        <p:blipFill>
          <a:blip r:embed="rId9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94102" y="1635342"/>
            <a:ext cx="429259" cy="439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38592" y="1612469"/>
            <a:ext cx="475005" cy="499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3" descr="Full-size image (38 K)"/>
          <p:cNvPicPr>
            <a:picLocks noChangeAspect="1" noChangeArrowheads="1"/>
          </p:cNvPicPr>
          <p:nvPr/>
        </p:nvPicPr>
        <p:blipFill>
          <a:blip r:embed="rId11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28828" y="1635342"/>
            <a:ext cx="475006" cy="499067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8319065" y="1617903"/>
            <a:ext cx="475005" cy="53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aturation sat="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</a:extLst>
          </a:blip>
          <a:srcRect t="8909" b="9636"/>
          <a:stretch/>
        </p:blipFill>
        <p:spPr>
          <a:xfrm>
            <a:off x="2195688" y="1654233"/>
            <a:ext cx="470759" cy="457200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9301" y="1561081"/>
            <a:ext cx="884382" cy="693633"/>
          </a:xfrm>
          <a:prstGeom prst="rect">
            <a:avLst/>
          </a:prstGeom>
        </p:spPr>
      </p:pic>
      <p:pic>
        <p:nvPicPr>
          <p:cNvPr id="17" name="Picture 15"/>
          <p:cNvPicPr>
            <a:picLocks noChangeAspect="1" noChangeArrowheads="1"/>
          </p:cNvPicPr>
          <p:nvPr/>
        </p:nvPicPr>
        <p:blipFill rotWithShape="1">
          <a:blip r:embed="rId16" cstate="hq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9639" b="89960" l="9962" r="9003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8002" r="7913"/>
          <a:stretch/>
        </p:blipFill>
        <p:spPr bwMode="auto">
          <a:xfrm>
            <a:off x="10508914" y="1537628"/>
            <a:ext cx="681644" cy="690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ZoneTexte 17"/>
          <p:cNvSpPr txBox="1"/>
          <p:nvPr/>
        </p:nvSpPr>
        <p:spPr>
          <a:xfrm>
            <a:off x="841462" y="755563"/>
            <a:ext cx="123463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Adult</a:t>
            </a:r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broodstock</a:t>
            </a:r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2134524" y="770665"/>
            <a:ext cx="63030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Oocyte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2852108" y="755563"/>
            <a:ext cx="103265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Fertilized</a:t>
            </a:r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egg</a:t>
            </a:r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3839471" y="755563"/>
            <a:ext cx="7024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2/8 </a:t>
            </a:r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cells</a:t>
            </a:r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740644" y="755563"/>
            <a:ext cx="6158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Morula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5591176" y="751019"/>
            <a:ext cx="6880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Blastula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448234" y="747999"/>
            <a:ext cx="71686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Gastrula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7203704" y="747999"/>
            <a:ext cx="9845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Trochophore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8251034" y="747999"/>
            <a:ext cx="6783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Larva</a:t>
            </a:r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9242565" y="747999"/>
            <a:ext cx="88517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Pediveliger</a:t>
            </a:r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10631567" y="765373"/>
            <a:ext cx="4748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Spat</a:t>
            </a:r>
          </a:p>
        </p:txBody>
      </p:sp>
      <p:sp>
        <p:nvSpPr>
          <p:cNvPr id="31" name="ZoneTexte 30"/>
          <p:cNvSpPr txBox="1"/>
          <p:nvPr/>
        </p:nvSpPr>
        <p:spPr>
          <a:xfrm>
            <a:off x="252704" y="770665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u="sng" dirty="0">
                <a:latin typeface="Arial" panose="020B0604020202020204" pitchFamily="34" charset="0"/>
                <a:cs typeface="Arial" panose="020B0604020202020204" pitchFamily="34" charset="0"/>
              </a:rPr>
              <a:t>Stage :</a:t>
            </a:r>
          </a:p>
        </p:txBody>
      </p:sp>
      <p:sp>
        <p:nvSpPr>
          <p:cNvPr id="32" name="ZoneTexte 31"/>
          <p:cNvSpPr txBox="1"/>
          <p:nvPr/>
        </p:nvSpPr>
        <p:spPr>
          <a:xfrm>
            <a:off x="138404" y="4133089"/>
            <a:ext cx="21146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u="sng" dirty="0">
                <a:latin typeface="Arial" panose="020B0604020202020204" pitchFamily="34" charset="0"/>
                <a:cs typeface="Arial" panose="020B0604020202020204" pitchFamily="34" charset="0"/>
              </a:rPr>
              <a:t>Time post </a:t>
            </a:r>
            <a:r>
              <a:rPr lang="fr-FR" sz="105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fertilization</a:t>
            </a:r>
            <a:r>
              <a:rPr lang="fr-FR" sz="105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at 21°C:</a:t>
            </a:r>
          </a:p>
          <a:p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-16366" y="2198998"/>
            <a:ext cx="1614545" cy="9387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900" u="sng" dirty="0" err="1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fr-FR" sz="900" u="sng" dirty="0">
                <a:latin typeface="Arial" panose="020B0604020202020204" pitchFamily="34" charset="0"/>
                <a:cs typeface="Arial" panose="020B0604020202020204" pitchFamily="34" charset="0"/>
              </a:rPr>
              <a:t> 1 (</a:t>
            </a:r>
            <a:r>
              <a:rPr lang="fr-FR" sz="900" u="sng" dirty="0" err="1">
                <a:latin typeface="Arial" panose="020B0604020202020204" pitchFamily="34" charset="0"/>
                <a:cs typeface="Arial" panose="020B0604020202020204" pitchFamily="34" charset="0"/>
              </a:rPr>
              <a:t>Feb</a:t>
            </a:r>
            <a:r>
              <a:rPr lang="fr-FR" sz="900" u="sng" dirty="0">
                <a:latin typeface="Arial" panose="020B0604020202020204" pitchFamily="34" charset="0"/>
                <a:cs typeface="Arial" panose="020B0604020202020204" pitchFamily="34" charset="0"/>
              </a:rPr>
              <a:t>. 2019):</a:t>
            </a:r>
          </a:p>
          <a:p>
            <a:pPr algn="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n=126; 3 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endParaRPr lang="fr-F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(47 males 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79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/>
            <a:r>
              <a:rPr lang="fr-FR" sz="900" u="sng" dirty="0" err="1">
                <a:latin typeface="Arial" panose="020B0604020202020204" pitchFamily="34" charset="0"/>
                <a:cs typeface="Arial" panose="020B0604020202020204" pitchFamily="34" charset="0"/>
              </a:rPr>
              <a:t>Experiment</a:t>
            </a:r>
            <a:r>
              <a:rPr lang="fr-FR" sz="900" u="sng" dirty="0">
                <a:latin typeface="Arial" panose="020B0604020202020204" pitchFamily="34" charset="0"/>
                <a:cs typeface="Arial" panose="020B0604020202020204" pitchFamily="34" charset="0"/>
              </a:rPr>
              <a:t> 2 (March 2019):</a:t>
            </a:r>
          </a:p>
          <a:p>
            <a:pPr algn="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n=140; 3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– 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years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old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(84 males </a:t>
            </a:r>
            <a:r>
              <a:rPr lang="en-US" sz="9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 56 </a:t>
            </a:r>
            <a:r>
              <a:rPr lang="fr-FR" sz="900" dirty="0" err="1">
                <a:latin typeface="Arial" panose="020B0604020202020204" pitchFamily="34" charset="0"/>
                <a:cs typeface="Arial" panose="020B0604020202020204" pitchFamily="34" charset="0"/>
              </a:rPr>
              <a:t>females</a:t>
            </a:r>
            <a:r>
              <a:rPr lang="fr-FR" sz="9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2195688" y="4133089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N/A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065745" y="4133089"/>
            <a:ext cx="5293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0 min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846684" y="4133089"/>
            <a:ext cx="731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en-US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 1.5 h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860067" y="4133089"/>
            <a:ext cx="380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4 h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5727431" y="4133089"/>
            <a:ext cx="38023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6 h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6594795" y="4133089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10 h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7448963" y="4133089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16 h</a:t>
            </a:r>
          </a:p>
        </p:txBody>
      </p:sp>
      <p:sp>
        <p:nvSpPr>
          <p:cNvPr id="43" name="ZoneTexte 42"/>
          <p:cNvSpPr txBox="1"/>
          <p:nvPr/>
        </p:nvSpPr>
        <p:spPr>
          <a:xfrm>
            <a:off x="8341141" y="4133089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24 h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9434124" y="4133089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20 d</a:t>
            </a:r>
          </a:p>
        </p:txBody>
      </p:sp>
      <p:cxnSp>
        <p:nvCxnSpPr>
          <p:cNvPr id="47" name="Connecteur droit 46"/>
          <p:cNvCxnSpPr/>
          <p:nvPr/>
        </p:nvCxnSpPr>
        <p:spPr>
          <a:xfrm>
            <a:off x="2852108" y="1321724"/>
            <a:ext cx="0" cy="121347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ZoneTexte 47"/>
          <p:cNvSpPr txBox="1"/>
          <p:nvPr/>
        </p:nvSpPr>
        <p:spPr>
          <a:xfrm rot="16200000">
            <a:off x="2331901" y="2791810"/>
            <a:ext cx="94609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Fertilization</a:t>
            </a:r>
            <a:r>
              <a:rPr lang="fr-FR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49" name="Connecteur droit 48"/>
          <p:cNvCxnSpPr/>
          <p:nvPr/>
        </p:nvCxnSpPr>
        <p:spPr>
          <a:xfrm>
            <a:off x="1993853" y="1320119"/>
            <a:ext cx="0" cy="121347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 rot="16200000">
            <a:off x="1387277" y="2904661"/>
            <a:ext cx="11801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Gonad</a:t>
            </a:r>
            <a:r>
              <a:rPr lang="fr-FR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stripping</a:t>
            </a:r>
          </a:p>
        </p:txBody>
      </p:sp>
      <p:sp>
        <p:nvSpPr>
          <p:cNvPr id="51" name="ZoneTexte 50"/>
          <p:cNvSpPr txBox="1"/>
          <p:nvPr/>
        </p:nvSpPr>
        <p:spPr>
          <a:xfrm>
            <a:off x="138404" y="4580876"/>
            <a:ext cx="148630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Amount</a:t>
            </a:r>
            <a:r>
              <a:rPr lang="fr-FR" sz="105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fr-FR" sz="105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sample</a:t>
            </a:r>
            <a:r>
              <a:rPr lang="fr-FR" sz="1050" b="1" i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2092044" y="4580876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 million</a:t>
            </a:r>
          </a:p>
        </p:txBody>
      </p:sp>
      <p:cxnSp>
        <p:nvCxnSpPr>
          <p:cNvPr id="53" name="Connecteur droit 52"/>
          <p:cNvCxnSpPr/>
          <p:nvPr/>
        </p:nvCxnSpPr>
        <p:spPr>
          <a:xfrm>
            <a:off x="9030103" y="1321723"/>
            <a:ext cx="0" cy="121347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ZoneTexte 53"/>
          <p:cNvSpPr txBox="1"/>
          <p:nvPr/>
        </p:nvSpPr>
        <p:spPr>
          <a:xfrm rot="16200000">
            <a:off x="8585266" y="2707171"/>
            <a:ext cx="8723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Larval</a:t>
            </a:r>
            <a:r>
              <a:rPr lang="fr-FR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FR" sz="11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settlement</a:t>
            </a:r>
            <a:r>
              <a:rPr lang="fr-FR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55" name="ZoneTexte 54"/>
          <p:cNvSpPr txBox="1"/>
          <p:nvPr/>
        </p:nvSpPr>
        <p:spPr>
          <a:xfrm>
            <a:off x="9345958" y="4580876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100 mg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10544203" y="4580876"/>
            <a:ext cx="6543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100 mg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2980786" y="4580876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 million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3833058" y="4580876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 million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4702973" y="4580876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 million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5570337" y="4580876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 million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6473768" y="4580876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 million</a:t>
            </a:r>
          </a:p>
        </p:txBody>
      </p:sp>
      <p:sp>
        <p:nvSpPr>
          <p:cNvPr id="62" name="ZoneTexte 61"/>
          <p:cNvSpPr txBox="1"/>
          <p:nvPr/>
        </p:nvSpPr>
        <p:spPr>
          <a:xfrm>
            <a:off x="7327936" y="4580876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 million</a:t>
            </a:r>
          </a:p>
        </p:txBody>
      </p:sp>
      <p:sp>
        <p:nvSpPr>
          <p:cNvPr id="63" name="ZoneTexte 62"/>
          <p:cNvSpPr txBox="1"/>
          <p:nvPr/>
        </p:nvSpPr>
        <p:spPr>
          <a:xfrm>
            <a:off x="8218172" y="4580876"/>
            <a:ext cx="70403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 million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138404" y="3691734"/>
            <a:ext cx="2081019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b="1" i="1" u="sng" dirty="0">
                <a:latin typeface="Arial" panose="020B0604020202020204" pitchFamily="34" charset="0"/>
                <a:cs typeface="Arial" panose="020B0604020202020204" pitchFamily="34" charset="0"/>
              </a:rPr>
              <a:t>Water volume:</a:t>
            </a:r>
          </a:p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(UV</a:t>
            </a:r>
            <a:r>
              <a:rPr lang="en-US" sz="105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treated</a:t>
            </a:r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, 1µm </a:t>
            </a:r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filtered</a:t>
            </a:r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 SSW)</a:t>
            </a:r>
          </a:p>
          <a:p>
            <a:endParaRPr lang="fr-FR" sz="1050" b="1" i="1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2259808" y="3689444"/>
            <a:ext cx="33374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5 l</a:t>
            </a:r>
          </a:p>
        </p:txBody>
      </p:sp>
      <p:sp>
        <p:nvSpPr>
          <p:cNvPr id="70" name="ZoneTexte 69"/>
          <p:cNvSpPr txBox="1"/>
          <p:nvPr/>
        </p:nvSpPr>
        <p:spPr>
          <a:xfrm>
            <a:off x="5694102" y="3689444"/>
            <a:ext cx="12971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150 l, </a:t>
            </a:r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oxygenated</a:t>
            </a:r>
            <a:endParaRPr lang="fr-FR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9651490" y="3691734"/>
            <a:ext cx="14654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 err="1">
                <a:latin typeface="Arial" panose="020B0604020202020204" pitchFamily="34" charset="0"/>
                <a:cs typeface="Arial" panose="020B0604020202020204" pitchFamily="34" charset="0"/>
              </a:rPr>
              <a:t>Downwelling</a:t>
            </a:r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 system</a:t>
            </a:r>
          </a:p>
        </p:txBody>
      </p:sp>
      <p:cxnSp>
        <p:nvCxnSpPr>
          <p:cNvPr id="75" name="Connecteur droit 74"/>
          <p:cNvCxnSpPr/>
          <p:nvPr/>
        </p:nvCxnSpPr>
        <p:spPr>
          <a:xfrm>
            <a:off x="10308660" y="1320120"/>
            <a:ext cx="0" cy="121347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 rot="16200000">
            <a:off x="9717955" y="2900788"/>
            <a:ext cx="11480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Metamorphosis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10633171" y="4138668"/>
            <a:ext cx="4587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50" dirty="0">
                <a:latin typeface="Arial" panose="020B0604020202020204" pitchFamily="34" charset="0"/>
                <a:cs typeface="Arial" panose="020B0604020202020204" pitchFamily="34" charset="0"/>
              </a:rPr>
              <a:t>25 d</a:t>
            </a:r>
          </a:p>
        </p:txBody>
      </p:sp>
      <p:cxnSp>
        <p:nvCxnSpPr>
          <p:cNvPr id="79" name="Connecteur droit 78"/>
          <p:cNvCxnSpPr>
            <a:endCxn id="70" idx="1"/>
          </p:cNvCxnSpPr>
          <p:nvPr/>
        </p:nvCxnSpPr>
        <p:spPr>
          <a:xfrm>
            <a:off x="3319180" y="3820249"/>
            <a:ext cx="237492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>
            <a:stCxn id="70" idx="3"/>
          </p:cNvCxnSpPr>
          <p:nvPr/>
        </p:nvCxnSpPr>
        <p:spPr>
          <a:xfrm>
            <a:off x="6991252" y="3820249"/>
            <a:ext cx="203885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709464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Grand écran</PresentationFormat>
  <Paragraphs>50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adminriviere</dc:creator>
  <cp:lastModifiedBy>adminriviere</cp:lastModifiedBy>
  <cp:revision>1</cp:revision>
  <dcterms:created xsi:type="dcterms:W3CDTF">2022-12-04T15:12:37Z</dcterms:created>
  <dcterms:modified xsi:type="dcterms:W3CDTF">2022-12-04T15:12:51Z</dcterms:modified>
</cp:coreProperties>
</file>